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7" r:id="rId2"/>
    <p:sldId id="294" r:id="rId3"/>
    <p:sldId id="335" r:id="rId4"/>
    <p:sldId id="353" r:id="rId5"/>
    <p:sldId id="345" r:id="rId6"/>
    <p:sldId id="347" r:id="rId7"/>
    <p:sldId id="349" r:id="rId8"/>
    <p:sldId id="348" r:id="rId9"/>
    <p:sldId id="338" r:id="rId10"/>
    <p:sldId id="350" r:id="rId11"/>
    <p:sldId id="351" r:id="rId12"/>
    <p:sldId id="352" r:id="rId13"/>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6600"/>
    <a:srgbClr val="008000"/>
    <a:srgbClr val="009900"/>
    <a:srgbClr val="4F81BD"/>
    <a:srgbClr val="FF9933"/>
    <a:srgbClr val="9BBB59"/>
    <a:srgbClr val="FFFFFF"/>
    <a:srgbClr val="E8DFF5"/>
    <a:srgbClr val="EBE3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snapToGrid="0" snapToObjects="1">
      <p:cViewPr varScale="1">
        <p:scale>
          <a:sx n="110" d="100"/>
          <a:sy n="110"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133C8-A70C-4F23-8DFD-3811A02CEBC8}" type="doc">
      <dgm:prSet loTypeId="urn:microsoft.com/office/officeart/2005/8/layout/hierarchy2" loCatId="hierarchy" qsTypeId="urn:microsoft.com/office/officeart/2005/8/quickstyle/simple2" qsCatId="simple" csTypeId="urn:microsoft.com/office/officeart/2005/8/colors/colorful5" csCatId="colorful" phldr="1"/>
      <dgm:spPr/>
      <dgm:t>
        <a:bodyPr/>
        <a:lstStyle/>
        <a:p>
          <a:endParaRPr lang="it-IT"/>
        </a:p>
      </dgm:t>
    </dgm:pt>
    <dgm:pt modelId="{D3815E8F-902E-4D62-807B-92DA00F87A2F}" type="pres">
      <dgm:prSet presAssocID="{503133C8-A70C-4F23-8DFD-3811A02CEBC8}" presName="diagram" presStyleCnt="0">
        <dgm:presLayoutVars>
          <dgm:chPref val="1"/>
          <dgm:dir/>
          <dgm:animOne val="branch"/>
          <dgm:animLvl val="lvl"/>
          <dgm:resizeHandles val="exact"/>
        </dgm:presLayoutVars>
      </dgm:prSet>
      <dgm:spPr/>
      <dgm:t>
        <a:bodyPr/>
        <a:lstStyle/>
        <a:p>
          <a:endParaRPr lang="it-IT"/>
        </a:p>
      </dgm:t>
    </dgm:pt>
  </dgm:ptLst>
  <dgm:cxnLst>
    <dgm:cxn modelId="{A78B0B41-6367-4086-81DF-A5BE58BD3E8E}" type="presOf" srcId="{503133C8-A70C-4F23-8DFD-3811A02CEBC8}" destId="{D3815E8F-902E-4D62-807B-92DA00F87A2F}" srcOrd="0"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3133C8-A70C-4F23-8DFD-3811A02CEBC8}" type="doc">
      <dgm:prSet loTypeId="urn:microsoft.com/office/officeart/2005/8/layout/hierarchy2" loCatId="hierarchy" qsTypeId="urn:microsoft.com/office/officeart/2005/8/quickstyle/simple2" qsCatId="simple" csTypeId="urn:microsoft.com/office/officeart/2005/8/colors/colorful5" csCatId="colorful" phldr="1"/>
      <dgm:spPr/>
      <dgm:t>
        <a:bodyPr/>
        <a:lstStyle/>
        <a:p>
          <a:endParaRPr lang="it-IT"/>
        </a:p>
      </dgm:t>
    </dgm:pt>
    <dgm:pt modelId="{D3815E8F-902E-4D62-807B-92DA00F87A2F}" type="pres">
      <dgm:prSet presAssocID="{503133C8-A70C-4F23-8DFD-3811A02CEBC8}" presName="diagram" presStyleCnt="0">
        <dgm:presLayoutVars>
          <dgm:chPref val="1"/>
          <dgm:dir/>
          <dgm:animOne val="branch"/>
          <dgm:animLvl val="lvl"/>
          <dgm:resizeHandles val="exact"/>
        </dgm:presLayoutVars>
      </dgm:prSet>
      <dgm:spPr/>
      <dgm:t>
        <a:bodyPr/>
        <a:lstStyle/>
        <a:p>
          <a:endParaRPr lang="it-IT"/>
        </a:p>
      </dgm:t>
    </dgm:pt>
  </dgm:ptLst>
  <dgm:cxnLst>
    <dgm:cxn modelId="{AB5604B4-9E7B-4D28-84BB-02D5F4CDA8AB}" type="presOf" srcId="{503133C8-A70C-4F23-8DFD-3811A02CEBC8}" destId="{D3815E8F-902E-4D62-807B-92DA00F87A2F}" srcOrd="0"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FFB2A3AC-41AC-4DAA-A605-CD383485D7C4}" type="datetimeFigureOut">
              <a:rPr lang="it-IT" smtClean="0"/>
              <a:t>27/11/2017</a:t>
            </a:fld>
            <a:endParaRPr lang="it-IT"/>
          </a:p>
        </p:txBody>
      </p:sp>
      <p:sp>
        <p:nvSpPr>
          <p:cNvPr id="4" name="Segnaposto piè di pagina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7F30CD8C-4242-4371-980E-B93EEAFF1EA0}" type="slidenum">
              <a:rPr lang="it-IT" smtClean="0"/>
              <a:t>‹N›</a:t>
            </a:fld>
            <a:endParaRPr lang="it-IT"/>
          </a:p>
        </p:txBody>
      </p:sp>
    </p:spTree>
    <p:extLst>
      <p:ext uri="{BB962C8B-B14F-4D97-AF65-F5344CB8AC3E}">
        <p14:creationId xmlns:p14="http://schemas.microsoft.com/office/powerpoint/2010/main" val="452389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95F76E1A-5603-44F2-BB93-08957D64AA99}" type="datetimeFigureOut">
              <a:rPr lang="it-IT" smtClean="0"/>
              <a:t>27/11/2017</a:t>
            </a:fld>
            <a:endParaRPr lang="it-IT"/>
          </a:p>
        </p:txBody>
      </p:sp>
      <p:sp>
        <p:nvSpPr>
          <p:cNvPr id="4" name="Segnaposto immagine diapositiva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EE5FABE0-6077-4ED5-B131-0F8C0AFC759E}" type="slidenum">
              <a:rPr lang="it-IT" smtClean="0"/>
              <a:t>‹N›</a:t>
            </a:fld>
            <a:endParaRPr lang="it-IT"/>
          </a:p>
        </p:txBody>
      </p:sp>
    </p:spTree>
    <p:extLst>
      <p:ext uri="{BB962C8B-B14F-4D97-AF65-F5344CB8AC3E}">
        <p14:creationId xmlns:p14="http://schemas.microsoft.com/office/powerpoint/2010/main" val="3780537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it-IT"/>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t>11/27/2017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t>‹N›</a:t>
            </a:fld>
            <a:endParaRPr lang="en-US"/>
          </a:p>
        </p:txBody>
      </p:sp>
    </p:spTree>
    <p:extLst>
      <p:ext uri="{BB962C8B-B14F-4D97-AF65-F5344CB8AC3E}">
        <p14:creationId xmlns:p14="http://schemas.microsoft.com/office/powerpoint/2010/main" val="120121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t>11/27/2017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t>‹N›</a:t>
            </a:fld>
            <a:endParaRPr lang="en-US"/>
          </a:p>
        </p:txBody>
      </p:sp>
    </p:spTree>
    <p:extLst>
      <p:ext uri="{BB962C8B-B14F-4D97-AF65-F5344CB8AC3E}">
        <p14:creationId xmlns:p14="http://schemas.microsoft.com/office/powerpoint/2010/main" val="3701670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it-IT"/>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t>11/27/2017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t>‹N›</a:t>
            </a:fld>
            <a:endParaRPr lang="en-US"/>
          </a:p>
        </p:txBody>
      </p:sp>
    </p:spTree>
    <p:extLst>
      <p:ext uri="{BB962C8B-B14F-4D97-AF65-F5344CB8AC3E}">
        <p14:creationId xmlns:p14="http://schemas.microsoft.com/office/powerpoint/2010/main" val="135064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t>11/27/2017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t>‹N›</a:t>
            </a:fld>
            <a:endParaRPr lang="en-US"/>
          </a:p>
        </p:txBody>
      </p:sp>
    </p:spTree>
    <p:extLst>
      <p:ext uri="{BB962C8B-B14F-4D97-AF65-F5344CB8AC3E}">
        <p14:creationId xmlns:p14="http://schemas.microsoft.com/office/powerpoint/2010/main" val="2465328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t>11/27/2017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t>‹N›</a:t>
            </a:fld>
            <a:endParaRPr lang="en-US"/>
          </a:p>
        </p:txBody>
      </p:sp>
    </p:spTree>
    <p:extLst>
      <p:ext uri="{BB962C8B-B14F-4D97-AF65-F5344CB8AC3E}">
        <p14:creationId xmlns:p14="http://schemas.microsoft.com/office/powerpoint/2010/main" val="2916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t>11/27/2017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t>‹N›</a:t>
            </a:fld>
            <a:endParaRPr lang="en-US"/>
          </a:p>
        </p:txBody>
      </p:sp>
    </p:spTree>
    <p:extLst>
      <p:ext uri="{BB962C8B-B14F-4D97-AF65-F5344CB8AC3E}">
        <p14:creationId xmlns:p14="http://schemas.microsoft.com/office/powerpoint/2010/main" val="274069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t>11/27/2017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t>‹N›</a:t>
            </a:fld>
            <a:endParaRPr lang="en-US"/>
          </a:p>
        </p:txBody>
      </p:sp>
    </p:spTree>
    <p:extLst>
      <p:ext uri="{BB962C8B-B14F-4D97-AF65-F5344CB8AC3E}">
        <p14:creationId xmlns:p14="http://schemas.microsoft.com/office/powerpoint/2010/main" val="36441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t>11/27/2017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t>‹N›</a:t>
            </a:fld>
            <a:endParaRPr lang="en-US"/>
          </a:p>
        </p:txBody>
      </p:sp>
    </p:spTree>
    <p:extLst>
      <p:ext uri="{BB962C8B-B14F-4D97-AF65-F5344CB8AC3E}">
        <p14:creationId xmlns:p14="http://schemas.microsoft.com/office/powerpoint/2010/main" val="2266767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t>11/27/2017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t>‹N›</a:t>
            </a:fld>
            <a:endParaRPr lang="en-US"/>
          </a:p>
        </p:txBody>
      </p:sp>
    </p:spTree>
    <p:extLst>
      <p:ext uri="{BB962C8B-B14F-4D97-AF65-F5344CB8AC3E}">
        <p14:creationId xmlns:p14="http://schemas.microsoft.com/office/powerpoint/2010/main" val="3358317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t>11/27/2017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t>‹N›</a:t>
            </a:fld>
            <a:endParaRPr lang="en-US"/>
          </a:p>
        </p:txBody>
      </p:sp>
    </p:spTree>
    <p:extLst>
      <p:ext uri="{BB962C8B-B14F-4D97-AF65-F5344CB8AC3E}">
        <p14:creationId xmlns:p14="http://schemas.microsoft.com/office/powerpoint/2010/main" val="303237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t>11/27/2017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t>‹N›</a:t>
            </a:fld>
            <a:endParaRPr lang="en-US"/>
          </a:p>
        </p:txBody>
      </p:sp>
    </p:spTree>
    <p:extLst>
      <p:ext uri="{BB962C8B-B14F-4D97-AF65-F5344CB8AC3E}">
        <p14:creationId xmlns:p14="http://schemas.microsoft.com/office/powerpoint/2010/main" val="132474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0" y="5589237"/>
            <a:ext cx="9158766" cy="1283532"/>
          </a:xfrm>
          <a:prstGeom prst="rect">
            <a:avLst/>
          </a:prstGeom>
        </p:spPr>
      </p:pic>
      <p:pic>
        <p:nvPicPr>
          <p:cNvPr id="8" name="Picture 7"/>
          <p:cNvPicPr>
            <a:picLocks noChangeAspect="1"/>
          </p:cNvPicPr>
          <p:nvPr userDrawn="1"/>
        </p:nvPicPr>
        <p:blipFill>
          <a:blip r:embed="rId14"/>
          <a:stretch>
            <a:fillRect/>
          </a:stretch>
        </p:blipFill>
        <p:spPr>
          <a:xfrm>
            <a:off x="0" y="0"/>
            <a:ext cx="9144000" cy="336656"/>
          </a:xfrm>
          <a:prstGeom prst="rect">
            <a:avLst/>
          </a:prstGeom>
        </p:spPr>
      </p:pic>
      <p:pic>
        <p:nvPicPr>
          <p:cNvPr id="9" name="Picture 8"/>
          <p:cNvPicPr>
            <a:picLocks noChangeAspect="1"/>
          </p:cNvPicPr>
          <p:nvPr userDrawn="1"/>
        </p:nvPicPr>
        <p:blipFill>
          <a:blip r:embed="rId15"/>
          <a:stretch>
            <a:fillRect/>
          </a:stretch>
        </p:blipFill>
        <p:spPr>
          <a:xfrm>
            <a:off x="0" y="0"/>
            <a:ext cx="381000" cy="6489700"/>
          </a:xfrm>
          <a:prstGeom prst="rect">
            <a:avLst/>
          </a:prstGeom>
        </p:spPr>
      </p:pic>
      <p:pic>
        <p:nvPicPr>
          <p:cNvPr id="10" name="Picture 9"/>
          <p:cNvPicPr>
            <a:picLocks noChangeAspect="1"/>
          </p:cNvPicPr>
          <p:nvPr userDrawn="1"/>
        </p:nvPicPr>
        <p:blipFill>
          <a:blip r:embed="rId15"/>
          <a:stretch>
            <a:fillRect/>
          </a:stretch>
        </p:blipFill>
        <p:spPr>
          <a:xfrm>
            <a:off x="8777766" y="0"/>
            <a:ext cx="381000" cy="6489700"/>
          </a:xfrm>
          <a:prstGeom prst="rect">
            <a:avLst/>
          </a:prstGeom>
        </p:spPr>
      </p:pic>
    </p:spTree>
    <p:extLst>
      <p:ext uri="{BB962C8B-B14F-4D97-AF65-F5344CB8AC3E}">
        <p14:creationId xmlns:p14="http://schemas.microsoft.com/office/powerpoint/2010/main" val="2934035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DSCN0338.JPG"/>
          <p:cNvPicPr>
            <a:picLocks noChangeAspect="1"/>
          </p:cNvPicPr>
          <p:nvPr/>
        </p:nvPicPr>
        <p:blipFill>
          <a:blip r:embed="rId2" cstate="print"/>
          <a:stretch>
            <a:fillRect/>
          </a:stretch>
        </p:blipFill>
        <p:spPr>
          <a:xfrm>
            <a:off x="316300" y="336429"/>
            <a:ext cx="8534402" cy="6400801"/>
          </a:xfrm>
          <a:prstGeom prst="rect">
            <a:avLst/>
          </a:prstGeom>
          <a:effectLst>
            <a:softEdge rad="914400"/>
          </a:effectLst>
        </p:spPr>
      </p:pic>
      <p:sp>
        <p:nvSpPr>
          <p:cNvPr id="2" name="Titolo 1"/>
          <p:cNvSpPr>
            <a:spLocks noGrp="1"/>
          </p:cNvSpPr>
          <p:nvPr>
            <p:ph type="ctrTitle"/>
          </p:nvPr>
        </p:nvSpPr>
        <p:spPr>
          <a:xfrm>
            <a:off x="685800" y="457381"/>
            <a:ext cx="7772400" cy="1509442"/>
          </a:xfrm>
        </p:spPr>
        <p:txBody>
          <a:bodyPr/>
          <a:lstStyle/>
          <a:p>
            <a:r>
              <a:rPr lang="it-IT" sz="4000" b="1" dirty="0" smtClean="0">
                <a:solidFill>
                  <a:srgbClr val="006600"/>
                </a:solidFill>
              </a:rPr>
              <a:t>Le Convenzioni «Grandi Utenti»</a:t>
            </a:r>
            <a:endParaRPr lang="it-IT" sz="4000" b="1" dirty="0">
              <a:solidFill>
                <a:srgbClr val="006600"/>
              </a:solidFill>
            </a:endParaRPr>
          </a:p>
        </p:txBody>
      </p:sp>
      <p:sp>
        <p:nvSpPr>
          <p:cNvPr id="3" name="Sottotitolo 2"/>
          <p:cNvSpPr>
            <a:spLocks noGrp="1"/>
          </p:cNvSpPr>
          <p:nvPr>
            <p:ph type="subTitle" idx="1"/>
          </p:nvPr>
        </p:nvSpPr>
        <p:spPr>
          <a:xfrm>
            <a:off x="421105" y="4939649"/>
            <a:ext cx="8301789" cy="1492585"/>
          </a:xfrm>
        </p:spPr>
        <p:txBody>
          <a:bodyPr/>
          <a:lstStyle/>
          <a:p>
            <a:r>
              <a:rPr lang="it-IT" sz="2400" b="1" dirty="0" smtClean="0">
                <a:solidFill>
                  <a:schemeClr val="tx1"/>
                </a:solidFill>
              </a:rPr>
              <a:t>Alessandro Cagnoni</a:t>
            </a:r>
          </a:p>
          <a:p>
            <a:endParaRPr lang="it-IT" sz="2400" b="1" dirty="0">
              <a:solidFill>
                <a:schemeClr val="tx1"/>
              </a:solidFill>
            </a:endParaRPr>
          </a:p>
          <a:p>
            <a:r>
              <a:rPr lang="it-IT" sz="2000" b="1" dirty="0">
                <a:solidFill>
                  <a:schemeClr val="tx1"/>
                </a:solidFill>
              </a:rPr>
              <a:t>Milano </a:t>
            </a:r>
            <a:r>
              <a:rPr lang="it-IT" sz="2000" b="1" dirty="0" smtClean="0">
                <a:solidFill>
                  <a:schemeClr val="tx1"/>
                </a:solidFill>
              </a:rPr>
              <a:t>28 novembre 2017</a:t>
            </a:r>
          </a:p>
          <a:p>
            <a:endParaRPr lang="it-IT" sz="2000" b="1" dirty="0">
              <a:solidFill>
                <a:schemeClr val="tx1"/>
              </a:solidFill>
            </a:endParaRPr>
          </a:p>
        </p:txBody>
      </p:sp>
    </p:spTree>
    <p:extLst>
      <p:ext uri="{BB962C8B-B14F-4D97-AF65-F5344CB8AC3E}">
        <p14:creationId xmlns:p14="http://schemas.microsoft.com/office/powerpoint/2010/main" val="2698779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57200" y="442101"/>
            <a:ext cx="8229600" cy="558563"/>
          </a:xfrm>
          <a:prstGeom prst="rect">
            <a:avLst/>
          </a:prstGeom>
          <a:noFill/>
        </p:spPr>
        <p:style>
          <a:lnRef idx="1">
            <a:schemeClr val="accent4"/>
          </a:lnRef>
          <a:fillRef idx="2">
            <a:schemeClr val="accent4"/>
          </a:fillRef>
          <a:effectRef idx="1">
            <a:schemeClr val="accent4"/>
          </a:effectRef>
          <a:fontRef idx="minor">
            <a:schemeClr val="dk1"/>
          </a:fontRef>
        </p:style>
        <p:txBody>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altLang="it-IT" sz="2400" b="1" dirty="0" smtClean="0">
                <a:solidFill>
                  <a:srgbClr val="006600"/>
                </a:solidFill>
                <a:cs typeface="Helvetica" pitchFamily="34" charset="0"/>
              </a:rPr>
              <a:t>Provvedimento relativo alla «</a:t>
            </a:r>
            <a:r>
              <a:rPr lang="it-IT" altLang="it-IT" sz="2400" b="1" dirty="0" err="1" smtClean="0">
                <a:solidFill>
                  <a:srgbClr val="006600"/>
                </a:solidFill>
                <a:cs typeface="Helvetica" pitchFamily="34" charset="0"/>
              </a:rPr>
              <a:t>scontistica</a:t>
            </a:r>
            <a:r>
              <a:rPr lang="it-IT" altLang="it-IT" sz="2400" b="1" dirty="0" smtClean="0">
                <a:solidFill>
                  <a:srgbClr val="006600"/>
                </a:solidFill>
                <a:cs typeface="Helvetica" pitchFamily="34" charset="0"/>
              </a:rPr>
              <a:t>»</a:t>
            </a:r>
            <a:r>
              <a:rPr lang="it-IT" altLang="it-IT" sz="2400" b="1" dirty="0" smtClean="0">
                <a:solidFill>
                  <a:prstClr val="black"/>
                </a:solidFill>
              </a:rPr>
              <a:t/>
            </a:r>
            <a:br>
              <a:rPr lang="it-IT" altLang="it-IT" sz="2400" b="1" dirty="0" smtClean="0">
                <a:solidFill>
                  <a:prstClr val="black"/>
                </a:solidFill>
              </a:rPr>
            </a:br>
            <a:endParaRPr lang="it-IT" sz="2400" dirty="0">
              <a:solidFill>
                <a:srgbClr val="FF0000"/>
              </a:solidFill>
            </a:endParaRPr>
          </a:p>
        </p:txBody>
      </p:sp>
      <p:graphicFrame>
        <p:nvGraphicFramePr>
          <p:cNvPr id="2" name="Tabella 1"/>
          <p:cNvGraphicFramePr>
            <a:graphicFrameLocks noGrp="1"/>
          </p:cNvGraphicFramePr>
          <p:nvPr>
            <p:extLst>
              <p:ext uri="{D42A27DB-BD31-4B8C-83A1-F6EECF244321}">
                <p14:modId xmlns:p14="http://schemas.microsoft.com/office/powerpoint/2010/main" val="64734512"/>
              </p:ext>
            </p:extLst>
          </p:nvPr>
        </p:nvGraphicFramePr>
        <p:xfrm>
          <a:off x="948906" y="1846054"/>
          <a:ext cx="7177177" cy="3441938"/>
        </p:xfrm>
        <a:graphic>
          <a:graphicData uri="http://schemas.openxmlformats.org/drawingml/2006/table">
            <a:tbl>
              <a:tblPr firstRow="1" firstCol="1" bandRow="1">
                <a:tableStyleId>{5C22544A-7EE6-4342-B048-85BDC9FD1C3A}</a:tableStyleId>
              </a:tblPr>
              <a:tblGrid>
                <a:gridCol w="4217708"/>
                <a:gridCol w="2959469"/>
              </a:tblGrid>
              <a:tr h="1032581">
                <a:tc>
                  <a:txBody>
                    <a:bodyPr/>
                    <a:lstStyle/>
                    <a:p>
                      <a:pPr algn="ctr">
                        <a:spcAft>
                          <a:spcPts val="0"/>
                        </a:spcAft>
                      </a:pPr>
                      <a:r>
                        <a:rPr lang="it-IT" sz="1600" dirty="0">
                          <a:effectLst/>
                        </a:rPr>
                        <a:t>Attraversamenti</a:t>
                      </a:r>
                      <a:endParaRPr lang="it-IT"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1600" dirty="0">
                          <a:effectLst/>
                        </a:rPr>
                        <a:t>Percentuale del canone previsto dall’allegato “F” alla presente deliberazione</a:t>
                      </a:r>
                      <a:endParaRPr lang="it-IT" sz="1600" dirty="0">
                        <a:effectLst/>
                        <a:latin typeface="Times New Roman" panose="02020603050405020304" pitchFamily="18" charset="0"/>
                        <a:ea typeface="Times New Roman" panose="02020603050405020304" pitchFamily="18" charset="0"/>
                      </a:endParaRPr>
                    </a:p>
                  </a:txBody>
                  <a:tcPr marL="68580" marR="68580" marT="0" marB="0"/>
                </a:tc>
              </a:tr>
              <a:tr h="344194">
                <a:tc>
                  <a:txBody>
                    <a:bodyPr/>
                    <a:lstStyle/>
                    <a:p>
                      <a:pPr>
                        <a:spcAft>
                          <a:spcPts val="0"/>
                        </a:spcAft>
                      </a:pPr>
                      <a:r>
                        <a:rPr lang="it-IT" sz="1600" dirty="0">
                          <a:effectLst/>
                        </a:rPr>
                        <a:t>Non adeguati, non compatibili </a:t>
                      </a:r>
                      <a:endParaRPr lang="it-IT"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600" b="1" dirty="0">
                          <a:effectLst/>
                        </a:rPr>
                        <a:t>100%</a:t>
                      </a:r>
                      <a:endParaRPr lang="it-IT" sz="1600" b="1" dirty="0">
                        <a:effectLst/>
                        <a:latin typeface="Times New Roman" panose="02020603050405020304" pitchFamily="18" charset="0"/>
                        <a:ea typeface="Times New Roman" panose="02020603050405020304" pitchFamily="18" charset="0"/>
                      </a:endParaRPr>
                    </a:p>
                  </a:txBody>
                  <a:tcPr marL="68580" marR="68580" marT="0" marB="0" anchor="ctr"/>
                </a:tc>
              </a:tr>
              <a:tr h="1376775">
                <a:tc>
                  <a:txBody>
                    <a:bodyPr/>
                    <a:lstStyle/>
                    <a:p>
                      <a:pPr>
                        <a:spcAft>
                          <a:spcPts val="0"/>
                        </a:spcAft>
                      </a:pPr>
                      <a:r>
                        <a:rPr lang="it-IT" sz="1600" dirty="0">
                          <a:effectLst/>
                        </a:rPr>
                        <a:t>Non adeguati, non compatibili ma in presenza delle condizioni di esercizio transitorio di cui alla Direttiva IV </a:t>
                      </a:r>
                      <a:r>
                        <a:rPr lang="it-IT" sz="1600" dirty="0" err="1">
                          <a:effectLst/>
                        </a:rPr>
                        <a:t>AdBPo</a:t>
                      </a:r>
                      <a:r>
                        <a:rPr lang="it-IT" sz="1600" dirty="0">
                          <a:effectLst/>
                        </a:rPr>
                        <a:t> paragrafo 3.3.2. </a:t>
                      </a:r>
                      <a:endParaRPr lang="it-IT"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600" b="1" dirty="0">
                          <a:effectLst/>
                        </a:rPr>
                        <a:t>75%</a:t>
                      </a:r>
                      <a:endParaRPr lang="it-IT" sz="1600" b="1" dirty="0">
                        <a:effectLst/>
                        <a:latin typeface="Times New Roman" panose="02020603050405020304" pitchFamily="18" charset="0"/>
                        <a:ea typeface="Times New Roman" panose="02020603050405020304" pitchFamily="18" charset="0"/>
                      </a:endParaRPr>
                    </a:p>
                  </a:txBody>
                  <a:tcPr marL="68580" marR="68580" marT="0" marB="0" anchor="ctr"/>
                </a:tc>
              </a:tr>
              <a:tr h="344194">
                <a:tc>
                  <a:txBody>
                    <a:bodyPr/>
                    <a:lstStyle/>
                    <a:p>
                      <a:pPr>
                        <a:spcAft>
                          <a:spcPts val="0"/>
                        </a:spcAft>
                      </a:pPr>
                      <a:r>
                        <a:rPr lang="it-IT" sz="1600">
                          <a:effectLst/>
                        </a:rPr>
                        <a:t>Non adeguati ma compatibili</a:t>
                      </a:r>
                      <a:endParaRPr lang="it-IT"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600" b="1" dirty="0">
                          <a:effectLst/>
                        </a:rPr>
                        <a:t>25%</a:t>
                      </a:r>
                      <a:endParaRPr lang="it-IT" sz="1600" b="1" dirty="0">
                        <a:effectLst/>
                        <a:latin typeface="Times New Roman" panose="02020603050405020304" pitchFamily="18" charset="0"/>
                        <a:ea typeface="Times New Roman" panose="02020603050405020304" pitchFamily="18" charset="0"/>
                      </a:endParaRPr>
                    </a:p>
                  </a:txBody>
                  <a:tcPr marL="68580" marR="68580" marT="0" marB="0" anchor="ctr"/>
                </a:tc>
              </a:tr>
              <a:tr h="344194">
                <a:tc>
                  <a:txBody>
                    <a:bodyPr/>
                    <a:lstStyle/>
                    <a:p>
                      <a:pPr>
                        <a:spcAft>
                          <a:spcPts val="0"/>
                        </a:spcAft>
                      </a:pPr>
                      <a:r>
                        <a:rPr lang="it-IT" sz="1600">
                          <a:effectLst/>
                        </a:rPr>
                        <a:t>Adeguati e compatibili</a:t>
                      </a:r>
                      <a:endParaRPr lang="it-IT"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600" b="1" dirty="0">
                          <a:effectLst/>
                        </a:rPr>
                        <a:t>10%</a:t>
                      </a:r>
                      <a:endParaRPr lang="it-IT" sz="1600" b="1"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3" name="CasellaDiTesto 2"/>
          <p:cNvSpPr txBox="1"/>
          <p:nvPr/>
        </p:nvSpPr>
        <p:spPr>
          <a:xfrm>
            <a:off x="948906" y="1328468"/>
            <a:ext cx="4459856" cy="369332"/>
          </a:xfrm>
          <a:prstGeom prst="rect">
            <a:avLst/>
          </a:prstGeom>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it-IT" b="1" dirty="0">
                <a:solidFill>
                  <a:srgbClr val="4F81BD"/>
                </a:solidFill>
              </a:rPr>
              <a:t>Tabella 1a - </a:t>
            </a:r>
            <a:r>
              <a:rPr lang="it-IT" b="1" dirty="0" smtClean="0">
                <a:solidFill>
                  <a:srgbClr val="4F81BD"/>
                </a:solidFill>
              </a:rPr>
              <a:t>Attraversamenti</a:t>
            </a:r>
            <a:endParaRPr lang="it-IT" b="1" dirty="0">
              <a:solidFill>
                <a:srgbClr val="4F81BD"/>
              </a:solidFill>
            </a:endParaRPr>
          </a:p>
        </p:txBody>
      </p:sp>
    </p:spTree>
    <p:extLst>
      <p:ext uri="{BB962C8B-B14F-4D97-AF65-F5344CB8AC3E}">
        <p14:creationId xmlns:p14="http://schemas.microsoft.com/office/powerpoint/2010/main" val="2330344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57200" y="442101"/>
            <a:ext cx="8229600" cy="558563"/>
          </a:xfrm>
          <a:prstGeom prst="rect">
            <a:avLst/>
          </a:prstGeom>
          <a:noFill/>
        </p:spPr>
        <p:style>
          <a:lnRef idx="1">
            <a:schemeClr val="accent4"/>
          </a:lnRef>
          <a:fillRef idx="2">
            <a:schemeClr val="accent4"/>
          </a:fillRef>
          <a:effectRef idx="1">
            <a:schemeClr val="accent4"/>
          </a:effectRef>
          <a:fontRef idx="minor">
            <a:schemeClr val="dk1"/>
          </a:fontRef>
        </p:style>
        <p:txBody>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altLang="it-IT" sz="2400" b="1" dirty="0" smtClean="0">
                <a:solidFill>
                  <a:srgbClr val="006600"/>
                </a:solidFill>
                <a:cs typeface="Helvetica" pitchFamily="34" charset="0"/>
              </a:rPr>
              <a:t>Provvedimento relativo alla «</a:t>
            </a:r>
            <a:r>
              <a:rPr lang="it-IT" altLang="it-IT" sz="2400" b="1" dirty="0" err="1" smtClean="0">
                <a:solidFill>
                  <a:srgbClr val="006600"/>
                </a:solidFill>
                <a:cs typeface="Helvetica" pitchFamily="34" charset="0"/>
              </a:rPr>
              <a:t>scontistica</a:t>
            </a:r>
            <a:r>
              <a:rPr lang="it-IT" altLang="it-IT" sz="2400" b="1" dirty="0" smtClean="0">
                <a:solidFill>
                  <a:srgbClr val="006600"/>
                </a:solidFill>
                <a:cs typeface="Helvetica" pitchFamily="34" charset="0"/>
              </a:rPr>
              <a:t>»</a:t>
            </a:r>
            <a:r>
              <a:rPr lang="it-IT" altLang="it-IT" sz="2400" b="1" dirty="0" smtClean="0">
                <a:solidFill>
                  <a:prstClr val="black"/>
                </a:solidFill>
              </a:rPr>
              <a:t/>
            </a:r>
            <a:br>
              <a:rPr lang="it-IT" altLang="it-IT" sz="2400" b="1" dirty="0" smtClean="0">
                <a:solidFill>
                  <a:prstClr val="black"/>
                </a:solidFill>
              </a:rPr>
            </a:br>
            <a:endParaRPr lang="it-IT" sz="2400" dirty="0">
              <a:solidFill>
                <a:srgbClr val="FF0000"/>
              </a:solidFill>
            </a:endParaRPr>
          </a:p>
        </p:txBody>
      </p:sp>
      <p:sp>
        <p:nvSpPr>
          <p:cNvPr id="3" name="CasellaDiTesto 2"/>
          <p:cNvSpPr txBox="1"/>
          <p:nvPr/>
        </p:nvSpPr>
        <p:spPr>
          <a:xfrm>
            <a:off x="457200" y="1143802"/>
            <a:ext cx="4459856" cy="369332"/>
          </a:xfrm>
          <a:prstGeom prst="rect">
            <a:avLst/>
          </a:prstGeom>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it-IT" b="1" dirty="0">
                <a:solidFill>
                  <a:srgbClr val="4F81BD"/>
                </a:solidFill>
              </a:rPr>
              <a:t>Tabella </a:t>
            </a:r>
            <a:r>
              <a:rPr lang="it-IT" b="1" dirty="0" smtClean="0">
                <a:solidFill>
                  <a:srgbClr val="4F81BD"/>
                </a:solidFill>
              </a:rPr>
              <a:t>1b </a:t>
            </a:r>
            <a:r>
              <a:rPr lang="it-IT" b="1" dirty="0">
                <a:solidFill>
                  <a:srgbClr val="4F81BD"/>
                </a:solidFill>
              </a:rPr>
              <a:t>- </a:t>
            </a:r>
            <a:r>
              <a:rPr lang="it-IT" b="1" dirty="0" smtClean="0">
                <a:solidFill>
                  <a:srgbClr val="4F81BD"/>
                </a:solidFill>
              </a:rPr>
              <a:t>Scarichi</a:t>
            </a:r>
            <a:endParaRPr lang="it-IT" b="1" dirty="0">
              <a:solidFill>
                <a:srgbClr val="4F81BD"/>
              </a:solidFill>
            </a:endParaRPr>
          </a:p>
        </p:txBody>
      </p:sp>
      <p:graphicFrame>
        <p:nvGraphicFramePr>
          <p:cNvPr id="4" name="Tabella 3"/>
          <p:cNvGraphicFramePr>
            <a:graphicFrameLocks noGrp="1"/>
          </p:cNvGraphicFramePr>
          <p:nvPr>
            <p:extLst>
              <p:ext uri="{D42A27DB-BD31-4B8C-83A1-F6EECF244321}">
                <p14:modId xmlns:p14="http://schemas.microsoft.com/office/powerpoint/2010/main" val="3801834635"/>
              </p:ext>
            </p:extLst>
          </p:nvPr>
        </p:nvGraphicFramePr>
        <p:xfrm>
          <a:off x="457200" y="1656279"/>
          <a:ext cx="8229600" cy="4183811"/>
        </p:xfrm>
        <a:graphic>
          <a:graphicData uri="http://schemas.openxmlformats.org/drawingml/2006/table">
            <a:tbl>
              <a:tblPr firstRow="1" firstCol="1" bandRow="1">
                <a:tableStyleId>{5C22544A-7EE6-4342-B048-85BDC9FD1C3A}</a:tableStyleId>
              </a:tblPr>
              <a:tblGrid>
                <a:gridCol w="4960482"/>
                <a:gridCol w="3269118"/>
              </a:tblGrid>
              <a:tr h="579433">
                <a:tc>
                  <a:txBody>
                    <a:bodyPr/>
                    <a:lstStyle/>
                    <a:p>
                      <a:pPr algn="ctr">
                        <a:spcAft>
                          <a:spcPts val="0"/>
                        </a:spcAft>
                      </a:pPr>
                      <a:r>
                        <a:rPr lang="it-IT" sz="1400" dirty="0">
                          <a:effectLst/>
                        </a:rPr>
                        <a:t>Scarichi</a:t>
                      </a:r>
                      <a:endParaRPr lang="it-IT"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1400">
                          <a:effectLst/>
                        </a:rPr>
                        <a:t>Percentuale del canone previsto dall’ “allegato “F” alla presente deliberazione</a:t>
                      </a:r>
                      <a:endParaRPr lang="it-IT" sz="1400">
                        <a:effectLst/>
                        <a:latin typeface="Times New Roman" panose="02020603050405020304" pitchFamily="18" charset="0"/>
                        <a:ea typeface="Times New Roman" panose="02020603050405020304" pitchFamily="18" charset="0"/>
                      </a:endParaRPr>
                    </a:p>
                  </a:txBody>
                  <a:tcPr marL="68580" marR="68580" marT="0" marB="0" anchor="ctr"/>
                </a:tc>
              </a:tr>
              <a:tr h="531521">
                <a:tc>
                  <a:txBody>
                    <a:bodyPr/>
                    <a:lstStyle/>
                    <a:p>
                      <a:pPr marL="342900" lvl="0" indent="-342900">
                        <a:spcAft>
                          <a:spcPts val="0"/>
                        </a:spcAft>
                        <a:buFont typeface="Calibri" panose="020F0502020204030204" pitchFamily="34" charset="0"/>
                        <a:buChar char="-"/>
                      </a:pPr>
                      <a:r>
                        <a:rPr lang="it-IT" sz="1400" dirty="0">
                          <a:effectLst/>
                        </a:rPr>
                        <a:t>Non dotati dell’autorizzazione ai sensi del </a:t>
                      </a:r>
                      <a:r>
                        <a:rPr lang="it-IT" sz="1400" dirty="0" err="1">
                          <a:effectLst/>
                        </a:rPr>
                        <a:t>D.lgs</a:t>
                      </a:r>
                      <a:r>
                        <a:rPr lang="it-IT" sz="1400" dirty="0">
                          <a:effectLst/>
                        </a:rPr>
                        <a:t> 152/06</a:t>
                      </a:r>
                    </a:p>
                    <a:p>
                      <a:pPr marL="342900" lvl="0" indent="-342900">
                        <a:spcAft>
                          <a:spcPts val="0"/>
                        </a:spcAft>
                        <a:buFont typeface="Calibri" panose="020F0502020204030204" pitchFamily="34" charset="0"/>
                        <a:buChar char="-"/>
                      </a:pPr>
                      <a:r>
                        <a:rPr lang="it-IT" sz="1400" dirty="0">
                          <a:effectLst/>
                        </a:rPr>
                        <a:t>Non compatibili ai sensi del R.D. n. 523/1904</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it-IT" sz="1400" b="1" dirty="0">
                          <a:effectLst/>
                        </a:rPr>
                        <a:t>100%</a:t>
                      </a:r>
                      <a:endParaRPr lang="it-IT" sz="1400" b="1" dirty="0">
                        <a:effectLst/>
                        <a:latin typeface="Times New Roman" panose="02020603050405020304" pitchFamily="18" charset="0"/>
                        <a:ea typeface="Times New Roman" panose="02020603050405020304" pitchFamily="18" charset="0"/>
                      </a:endParaRPr>
                    </a:p>
                  </a:txBody>
                  <a:tcPr marL="68580" marR="68580" marT="0" marB="0" anchor="ctr"/>
                </a:tc>
              </a:tr>
              <a:tr h="531521">
                <a:tc>
                  <a:txBody>
                    <a:bodyPr/>
                    <a:lstStyle/>
                    <a:p>
                      <a:pPr marL="342900" lvl="0" indent="-342900">
                        <a:spcAft>
                          <a:spcPts val="0"/>
                        </a:spcAft>
                        <a:buFont typeface="Calibri" panose="020F0502020204030204" pitchFamily="34" charset="0"/>
                        <a:buChar char="-"/>
                      </a:pPr>
                      <a:r>
                        <a:rPr lang="it-IT" sz="1400" dirty="0">
                          <a:effectLst/>
                        </a:rPr>
                        <a:t>Dotati dell’autorizzazione ai sensi del </a:t>
                      </a:r>
                      <a:r>
                        <a:rPr lang="it-IT" sz="1400" dirty="0" err="1">
                          <a:effectLst/>
                        </a:rPr>
                        <a:t>D.lgs</a:t>
                      </a:r>
                      <a:r>
                        <a:rPr lang="it-IT" sz="1400" dirty="0">
                          <a:effectLst/>
                        </a:rPr>
                        <a:t> 152/06</a:t>
                      </a:r>
                    </a:p>
                    <a:p>
                      <a:pPr marL="342900" lvl="0" indent="-342900">
                        <a:spcAft>
                          <a:spcPts val="0"/>
                        </a:spcAft>
                        <a:buFont typeface="Calibri" panose="020F0502020204030204" pitchFamily="34" charset="0"/>
                        <a:buChar char="-"/>
                      </a:pPr>
                      <a:r>
                        <a:rPr lang="it-IT" sz="1400" dirty="0">
                          <a:effectLst/>
                        </a:rPr>
                        <a:t>Non compatibili ai sensi del R.D. n. 523/1904</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it-IT" sz="1400" b="1" dirty="0">
                          <a:effectLst/>
                        </a:rPr>
                        <a:t>75%</a:t>
                      </a:r>
                      <a:endParaRPr lang="it-IT" sz="1400" b="1" dirty="0">
                        <a:effectLst/>
                        <a:latin typeface="Times New Roman" panose="02020603050405020304" pitchFamily="18" charset="0"/>
                        <a:ea typeface="Times New Roman" panose="02020603050405020304" pitchFamily="18" charset="0"/>
                      </a:endParaRPr>
                    </a:p>
                  </a:txBody>
                  <a:tcPr marL="68580" marR="68580" marT="0" marB="0" anchor="ctr"/>
                </a:tc>
              </a:tr>
              <a:tr h="1195923">
                <a:tc>
                  <a:txBody>
                    <a:bodyPr/>
                    <a:lstStyle/>
                    <a:p>
                      <a:pPr marL="342900" lvl="0" indent="-342900">
                        <a:spcAft>
                          <a:spcPts val="0"/>
                        </a:spcAft>
                        <a:buFont typeface="Calibri" panose="020F0502020204030204" pitchFamily="34" charset="0"/>
                        <a:buChar char="-"/>
                      </a:pPr>
                      <a:r>
                        <a:rPr lang="it-IT" sz="1400" dirty="0">
                          <a:effectLst/>
                        </a:rPr>
                        <a:t>Dotati dell’autorizzazione ai sensi del </a:t>
                      </a:r>
                      <a:r>
                        <a:rPr lang="it-IT" sz="1400" dirty="0" err="1">
                          <a:effectLst/>
                        </a:rPr>
                        <a:t>D.lgs</a:t>
                      </a:r>
                      <a:r>
                        <a:rPr lang="it-IT" sz="1400" dirty="0">
                          <a:effectLst/>
                        </a:rPr>
                        <a:t> 152/06</a:t>
                      </a:r>
                    </a:p>
                    <a:p>
                      <a:pPr marL="342900" lvl="0" indent="-342900">
                        <a:spcAft>
                          <a:spcPts val="0"/>
                        </a:spcAft>
                        <a:buFont typeface="Calibri" panose="020F0502020204030204" pitchFamily="34" charset="0"/>
                        <a:buChar char="-"/>
                      </a:pPr>
                      <a:r>
                        <a:rPr lang="it-IT" sz="1400" dirty="0">
                          <a:effectLst/>
                        </a:rPr>
                        <a:t>Compatibili ai sensi del R.D. n. 523/1904 </a:t>
                      </a:r>
                    </a:p>
                    <a:p>
                      <a:pPr marL="342900" lvl="0" indent="-342900">
                        <a:spcAft>
                          <a:spcPts val="0"/>
                        </a:spcAft>
                        <a:buFont typeface="Calibri" panose="020F0502020204030204" pitchFamily="34" charset="0"/>
                        <a:buChar char="-"/>
                      </a:pPr>
                      <a:r>
                        <a:rPr lang="it-IT" sz="1400" dirty="0">
                          <a:effectLst/>
                        </a:rPr>
                        <a:t>Non conformi all’art. 51 delle NTA del PTUA</a:t>
                      </a:r>
                    </a:p>
                    <a:p>
                      <a:pPr marL="342900" lvl="0" indent="-342900">
                        <a:spcAft>
                          <a:spcPts val="0"/>
                        </a:spcAft>
                        <a:buFont typeface="Calibri" panose="020F0502020204030204" pitchFamily="34" charset="0"/>
                        <a:buChar char="-"/>
                      </a:pPr>
                      <a:r>
                        <a:rPr lang="it-IT" sz="1400" dirty="0">
                          <a:effectLst/>
                        </a:rPr>
                        <a:t>Non conformi all’art. 8 del “Regolamento Regionale Invarianza Idraulica”</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it-IT" sz="1400" b="1" dirty="0">
                          <a:effectLst/>
                        </a:rPr>
                        <a:t>40%</a:t>
                      </a:r>
                      <a:endParaRPr lang="it-IT" sz="1400" b="1" dirty="0">
                        <a:effectLst/>
                        <a:latin typeface="Times New Roman" panose="02020603050405020304" pitchFamily="18" charset="0"/>
                        <a:ea typeface="Times New Roman" panose="02020603050405020304" pitchFamily="18" charset="0"/>
                      </a:endParaRPr>
                    </a:p>
                  </a:txBody>
                  <a:tcPr marL="68580" marR="68580" marT="0" marB="0" anchor="ctr"/>
                </a:tc>
              </a:tr>
              <a:tr h="1345413">
                <a:tc>
                  <a:txBody>
                    <a:bodyPr/>
                    <a:lstStyle/>
                    <a:p>
                      <a:pPr marL="342900" lvl="0" indent="-342900">
                        <a:spcAft>
                          <a:spcPts val="0"/>
                        </a:spcAft>
                        <a:buFont typeface="Calibri" panose="020F0502020204030204" pitchFamily="34" charset="0"/>
                        <a:buChar char="-"/>
                      </a:pPr>
                      <a:r>
                        <a:rPr lang="it-IT" sz="1400" dirty="0">
                          <a:effectLst/>
                        </a:rPr>
                        <a:t>Dotati dell’autorizzazione ai sensi del </a:t>
                      </a:r>
                      <a:r>
                        <a:rPr lang="it-IT" sz="1400" dirty="0" err="1">
                          <a:effectLst/>
                        </a:rPr>
                        <a:t>D.lgs</a:t>
                      </a:r>
                      <a:r>
                        <a:rPr lang="it-IT" sz="1400" dirty="0">
                          <a:effectLst/>
                        </a:rPr>
                        <a:t> 152/06</a:t>
                      </a:r>
                    </a:p>
                    <a:p>
                      <a:pPr marL="342900" lvl="0" indent="-342900">
                        <a:spcAft>
                          <a:spcPts val="0"/>
                        </a:spcAft>
                        <a:buFont typeface="Calibri" panose="020F0502020204030204" pitchFamily="34" charset="0"/>
                        <a:buChar char="-"/>
                      </a:pPr>
                      <a:r>
                        <a:rPr lang="it-IT" sz="1400" dirty="0">
                          <a:effectLst/>
                        </a:rPr>
                        <a:t>Compatibili ai sensi del R.D. n. 523/1904. </a:t>
                      </a:r>
                    </a:p>
                    <a:p>
                      <a:pPr marL="342900" lvl="0" indent="-342900">
                        <a:spcAft>
                          <a:spcPts val="0"/>
                        </a:spcAft>
                        <a:buFont typeface="Calibri" panose="020F0502020204030204" pitchFamily="34" charset="0"/>
                        <a:buChar char="-"/>
                      </a:pPr>
                      <a:r>
                        <a:rPr lang="it-IT" sz="1400" dirty="0">
                          <a:effectLst/>
                        </a:rPr>
                        <a:t>Conformi all’art. 51 delle NTA del PTUA </a:t>
                      </a:r>
                    </a:p>
                    <a:p>
                      <a:pPr marL="342900" lvl="0" indent="-342900">
                        <a:spcAft>
                          <a:spcPts val="0"/>
                        </a:spcAft>
                        <a:buFont typeface="Calibri" panose="020F0502020204030204" pitchFamily="34" charset="0"/>
                        <a:buChar char="-"/>
                      </a:pPr>
                      <a:r>
                        <a:rPr lang="it-IT" sz="1400" dirty="0">
                          <a:effectLst/>
                        </a:rPr>
                        <a:t>Conformi all’art. 8 del “Regolamento Regionale Invarianza Idraulica”</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it-IT" sz="1400" b="1" dirty="0">
                          <a:effectLst/>
                        </a:rPr>
                        <a:t>10%</a:t>
                      </a:r>
                      <a:endParaRPr lang="it-IT" sz="1400" b="1"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875246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57200" y="442101"/>
            <a:ext cx="8229600" cy="837696"/>
          </a:xfrm>
          <a:prstGeom prst="rect">
            <a:avLst/>
          </a:prstGeom>
          <a:noFill/>
        </p:spPr>
        <p:style>
          <a:lnRef idx="1">
            <a:schemeClr val="accent4"/>
          </a:lnRef>
          <a:fillRef idx="2">
            <a:schemeClr val="accent4"/>
          </a:fillRef>
          <a:effectRef idx="1">
            <a:schemeClr val="accent4"/>
          </a:effectRef>
          <a:fontRef idx="minor">
            <a:schemeClr val="dk1"/>
          </a:fontRef>
        </p:style>
        <p:txBody>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it-IT" altLang="it-IT" sz="2400" b="1" dirty="0" smtClean="0">
                <a:solidFill>
                  <a:srgbClr val="006600"/>
                </a:solidFill>
                <a:cs typeface="Helvetica" pitchFamily="34" charset="0"/>
              </a:rPr>
              <a:t>Sviluppi futuri e obiettivi</a:t>
            </a:r>
            <a:endParaRPr lang="it-IT" sz="2400" b="1" dirty="0">
              <a:solidFill>
                <a:srgbClr val="006600"/>
              </a:solidFill>
              <a:cs typeface="Helvetica" pitchFamily="34" charset="0"/>
            </a:endParaRPr>
          </a:p>
          <a:p>
            <a:r>
              <a:rPr lang="it-IT" altLang="it-IT" sz="2400" b="1" dirty="0" smtClean="0">
                <a:solidFill>
                  <a:prstClr val="black"/>
                </a:solidFill>
              </a:rPr>
              <a:t/>
            </a:r>
            <a:br>
              <a:rPr lang="it-IT" altLang="it-IT" sz="2400" b="1" dirty="0" smtClean="0">
                <a:solidFill>
                  <a:prstClr val="black"/>
                </a:solidFill>
              </a:rPr>
            </a:br>
            <a:endParaRPr lang="it-IT" sz="2400" dirty="0">
              <a:solidFill>
                <a:srgbClr val="FF0000"/>
              </a:solidFill>
            </a:endParaRPr>
          </a:p>
        </p:txBody>
      </p:sp>
      <p:graphicFrame>
        <p:nvGraphicFramePr>
          <p:cNvPr id="2" name="Tabella 1"/>
          <p:cNvGraphicFramePr>
            <a:graphicFrameLocks noGrp="1"/>
          </p:cNvGraphicFramePr>
          <p:nvPr>
            <p:extLst>
              <p:ext uri="{D42A27DB-BD31-4B8C-83A1-F6EECF244321}">
                <p14:modId xmlns:p14="http://schemas.microsoft.com/office/powerpoint/2010/main" val="1668082511"/>
              </p:ext>
            </p:extLst>
          </p:nvPr>
        </p:nvGraphicFramePr>
        <p:xfrm>
          <a:off x="1036320" y="2424316"/>
          <a:ext cx="7071360" cy="3296920"/>
        </p:xfrm>
        <a:graphic>
          <a:graphicData uri="http://schemas.openxmlformats.org/drawingml/2006/table">
            <a:tbl>
              <a:tblPr firstRow="1" bandRow="1">
                <a:tableStyleId>{5C22544A-7EE6-4342-B048-85BDC9FD1C3A}</a:tableStyleId>
              </a:tblPr>
              <a:tblGrid>
                <a:gridCol w="2357120"/>
                <a:gridCol w="2357120"/>
                <a:gridCol w="2357120"/>
              </a:tblGrid>
              <a:tr h="320040">
                <a:tc>
                  <a:txBody>
                    <a:bodyPr/>
                    <a:lstStyle/>
                    <a:p>
                      <a:r>
                        <a:rPr lang="it-IT" dirty="0" smtClean="0"/>
                        <a:t>Società</a:t>
                      </a:r>
                      <a:endParaRPr lang="it-IT" dirty="0"/>
                    </a:p>
                  </a:txBody>
                  <a:tcPr/>
                </a:tc>
                <a:tc>
                  <a:txBody>
                    <a:bodyPr/>
                    <a:lstStyle/>
                    <a:p>
                      <a:r>
                        <a:rPr lang="it-IT" dirty="0" smtClean="0"/>
                        <a:t>Tipologia</a:t>
                      </a:r>
                      <a:endParaRPr lang="it-IT" dirty="0"/>
                    </a:p>
                  </a:txBody>
                  <a:tcPr/>
                </a:tc>
                <a:tc>
                  <a:txBody>
                    <a:bodyPr/>
                    <a:lstStyle/>
                    <a:p>
                      <a:r>
                        <a:rPr lang="it-IT" dirty="0" smtClean="0"/>
                        <a:t>Territorio interessato</a:t>
                      </a:r>
                      <a:endParaRPr lang="it-IT" dirty="0"/>
                    </a:p>
                  </a:txBody>
                  <a:tcPr/>
                </a:tc>
              </a:tr>
              <a:tr h="320040">
                <a:tc>
                  <a:txBody>
                    <a:bodyPr/>
                    <a:lstStyle/>
                    <a:p>
                      <a:r>
                        <a:rPr lang="it-IT" b="1" dirty="0" smtClean="0"/>
                        <a:t>Brianza Acque s.r.l.</a:t>
                      </a:r>
                      <a:endParaRPr lang="it-IT" b="1" dirty="0"/>
                    </a:p>
                  </a:txBody>
                  <a:tcPr/>
                </a:tc>
                <a:tc>
                  <a:txBody>
                    <a:bodyPr/>
                    <a:lstStyle/>
                    <a:p>
                      <a:r>
                        <a:rPr lang="it-IT" b="1" dirty="0" smtClean="0"/>
                        <a:t>Gestore del</a:t>
                      </a:r>
                      <a:r>
                        <a:rPr lang="it-IT" b="1" baseline="0" dirty="0" smtClean="0"/>
                        <a:t> servizio idrico integrato</a:t>
                      </a:r>
                      <a:endParaRPr lang="it-IT" b="1" dirty="0"/>
                    </a:p>
                  </a:txBody>
                  <a:tcPr/>
                </a:tc>
                <a:tc>
                  <a:txBody>
                    <a:bodyPr/>
                    <a:lstStyle/>
                    <a:p>
                      <a:r>
                        <a:rPr lang="it-IT" b="1" dirty="0" smtClean="0"/>
                        <a:t>Provincia</a:t>
                      </a:r>
                      <a:r>
                        <a:rPr lang="it-IT" b="1" baseline="0" dirty="0" smtClean="0"/>
                        <a:t> di </a:t>
                      </a:r>
                      <a:r>
                        <a:rPr lang="it-IT" b="1" dirty="0" smtClean="0"/>
                        <a:t>Monza e Brianza</a:t>
                      </a:r>
                      <a:endParaRPr lang="it-IT" b="1" dirty="0"/>
                    </a:p>
                  </a:txBody>
                  <a:tcPr/>
                </a:tc>
              </a:tr>
              <a:tr h="320040">
                <a:tc>
                  <a:txBody>
                    <a:bodyPr/>
                    <a:lstStyle/>
                    <a:p>
                      <a:r>
                        <a:rPr lang="it-IT" b="1" dirty="0" err="1" smtClean="0"/>
                        <a:t>Uniacque</a:t>
                      </a:r>
                      <a:r>
                        <a:rPr lang="it-IT" b="1" dirty="0" smtClean="0"/>
                        <a:t> S.p.A.</a:t>
                      </a:r>
                      <a:endParaRPr lang="it-IT" b="1" dirty="0"/>
                    </a:p>
                  </a:txBody>
                  <a:tcPr/>
                </a:tc>
                <a:tc>
                  <a:txBody>
                    <a:bodyPr/>
                    <a:lstStyle/>
                    <a:p>
                      <a:r>
                        <a:rPr lang="it-IT" b="1" dirty="0" smtClean="0"/>
                        <a:t>Gestore del</a:t>
                      </a:r>
                      <a:r>
                        <a:rPr lang="it-IT" b="1" baseline="0" dirty="0" smtClean="0"/>
                        <a:t> servizio idrico integrato</a:t>
                      </a:r>
                      <a:endParaRPr lang="it-IT" b="1" dirty="0"/>
                    </a:p>
                  </a:txBody>
                  <a:tcPr/>
                </a:tc>
                <a:tc>
                  <a:txBody>
                    <a:bodyPr/>
                    <a:lstStyle/>
                    <a:p>
                      <a:r>
                        <a:rPr lang="it-IT" b="1" dirty="0" smtClean="0"/>
                        <a:t>Provincia</a:t>
                      </a:r>
                      <a:r>
                        <a:rPr lang="it-IT" b="1" baseline="0" dirty="0" smtClean="0"/>
                        <a:t> di </a:t>
                      </a:r>
                      <a:r>
                        <a:rPr lang="it-IT" b="1" dirty="0" smtClean="0"/>
                        <a:t>Bergamo</a:t>
                      </a:r>
                      <a:endParaRPr lang="it-IT" b="1" dirty="0"/>
                    </a:p>
                  </a:txBody>
                  <a:tcPr/>
                </a:tc>
              </a:tr>
              <a:tr h="370840">
                <a:tc>
                  <a:txBody>
                    <a:bodyPr/>
                    <a:lstStyle/>
                    <a:p>
                      <a:r>
                        <a:rPr lang="it-IT" b="1" dirty="0" err="1" smtClean="0"/>
                        <a:t>Secam</a:t>
                      </a:r>
                      <a:r>
                        <a:rPr lang="it-IT" b="1" dirty="0" smtClean="0"/>
                        <a:t> S.p.A.</a:t>
                      </a:r>
                      <a:endParaRPr lang="it-IT" b="1" dirty="0"/>
                    </a:p>
                  </a:txBody>
                  <a:tcPr/>
                </a:tc>
                <a:tc>
                  <a:txBody>
                    <a:bodyPr/>
                    <a:lstStyle/>
                    <a:p>
                      <a:r>
                        <a:rPr lang="it-IT" b="1" dirty="0" smtClean="0"/>
                        <a:t>Società per l’ecologia e l’ambiente</a:t>
                      </a:r>
                      <a:endParaRPr lang="it-IT" b="1" dirty="0"/>
                    </a:p>
                  </a:txBody>
                  <a:tcPr/>
                </a:tc>
                <a:tc>
                  <a:txBody>
                    <a:bodyPr/>
                    <a:lstStyle/>
                    <a:p>
                      <a:r>
                        <a:rPr lang="it-IT" b="1" dirty="0" smtClean="0"/>
                        <a:t>Provincia di Sondrio</a:t>
                      </a:r>
                      <a:endParaRPr lang="it-IT" b="1" dirty="0"/>
                    </a:p>
                  </a:txBody>
                  <a:tcPr/>
                </a:tc>
              </a:tr>
              <a:tr h="370840">
                <a:tc>
                  <a:txBody>
                    <a:bodyPr/>
                    <a:lstStyle/>
                    <a:p>
                      <a:r>
                        <a:rPr lang="it-IT" b="1" dirty="0" smtClean="0"/>
                        <a:t>ANAS S.p.A.</a:t>
                      </a:r>
                      <a:endParaRPr lang="it-IT" b="1" dirty="0"/>
                    </a:p>
                  </a:txBody>
                  <a:tcPr/>
                </a:tc>
                <a:tc>
                  <a:txBody>
                    <a:bodyPr/>
                    <a:lstStyle/>
                    <a:p>
                      <a:r>
                        <a:rPr lang="it-IT" b="1" dirty="0" smtClean="0"/>
                        <a:t>Rete stradale</a:t>
                      </a:r>
                      <a:endParaRPr lang="it-IT" b="1" dirty="0"/>
                    </a:p>
                  </a:txBody>
                  <a:tcPr/>
                </a:tc>
                <a:tc>
                  <a:txBody>
                    <a:bodyPr/>
                    <a:lstStyle/>
                    <a:p>
                      <a:r>
                        <a:rPr lang="it-IT" b="1" dirty="0" smtClean="0"/>
                        <a:t>Regione Lombardia</a:t>
                      </a:r>
                      <a:endParaRPr lang="it-IT" b="1" dirty="0"/>
                    </a:p>
                  </a:txBody>
                  <a:tcPr/>
                </a:tc>
              </a:tr>
              <a:tr h="370840">
                <a:tc>
                  <a:txBody>
                    <a:bodyPr/>
                    <a:lstStyle/>
                    <a:p>
                      <a:r>
                        <a:rPr lang="it-IT" b="1" dirty="0" smtClean="0"/>
                        <a:t>Autostrade </a:t>
                      </a:r>
                      <a:r>
                        <a:rPr lang="it-IT" b="1" dirty="0" err="1" smtClean="0"/>
                        <a:t>Centropadane</a:t>
                      </a:r>
                      <a:endParaRPr lang="it-IT"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b="1" dirty="0" smtClean="0"/>
                        <a:t>Rete autostradale</a:t>
                      </a:r>
                    </a:p>
                    <a:p>
                      <a:endParaRPr lang="it-IT" b="1" dirty="0"/>
                    </a:p>
                  </a:txBody>
                  <a:tcPr/>
                </a:tc>
                <a:tc>
                  <a:txBody>
                    <a:bodyPr/>
                    <a:lstStyle/>
                    <a:p>
                      <a:r>
                        <a:rPr lang="it-IT" b="1" dirty="0" smtClean="0"/>
                        <a:t>Provincie</a:t>
                      </a:r>
                      <a:r>
                        <a:rPr lang="it-IT" b="1" baseline="0" dirty="0" smtClean="0"/>
                        <a:t> di Cremona e Brescia</a:t>
                      </a:r>
                      <a:endParaRPr lang="it-IT" b="1" dirty="0"/>
                    </a:p>
                  </a:txBody>
                  <a:tcPr/>
                </a:tc>
              </a:tr>
            </a:tbl>
          </a:graphicData>
        </a:graphic>
      </p:graphicFrame>
      <p:sp>
        <p:nvSpPr>
          <p:cNvPr id="3" name="CasellaDiTesto 2"/>
          <p:cNvSpPr txBox="1"/>
          <p:nvPr/>
        </p:nvSpPr>
        <p:spPr>
          <a:xfrm>
            <a:off x="701040" y="1824752"/>
            <a:ext cx="3200400" cy="369332"/>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it-IT" b="1" dirty="0" smtClean="0">
                <a:solidFill>
                  <a:schemeClr val="bg1"/>
                </a:solidFill>
              </a:rPr>
              <a:t>Avviati rapporti con…</a:t>
            </a:r>
            <a:endParaRPr lang="it-IT" b="1" dirty="0">
              <a:solidFill>
                <a:schemeClr val="bg1"/>
              </a:solidFill>
            </a:endParaRPr>
          </a:p>
        </p:txBody>
      </p:sp>
    </p:spTree>
    <p:extLst>
      <p:ext uri="{BB962C8B-B14F-4D97-AF65-F5344CB8AC3E}">
        <p14:creationId xmlns:p14="http://schemas.microsoft.com/office/powerpoint/2010/main" val="2740135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2101"/>
            <a:ext cx="8229600" cy="558563"/>
          </a:xfrm>
          <a:noFill/>
        </p:spPr>
        <p:style>
          <a:lnRef idx="1">
            <a:schemeClr val="accent4"/>
          </a:lnRef>
          <a:fillRef idx="2">
            <a:schemeClr val="accent4"/>
          </a:fillRef>
          <a:effectRef idx="1">
            <a:schemeClr val="accent4"/>
          </a:effectRef>
          <a:fontRef idx="minor">
            <a:schemeClr val="dk1"/>
          </a:fontRef>
        </p:style>
        <p:txBody>
          <a:bodyPr/>
          <a:lstStyle/>
          <a:p>
            <a:r>
              <a:rPr lang="it-IT" altLang="it-IT" sz="2400" b="1" dirty="0" smtClean="0">
                <a:solidFill>
                  <a:srgbClr val="006600"/>
                </a:solidFill>
                <a:cs typeface="Helvetica" pitchFamily="34" charset="0"/>
              </a:rPr>
              <a:t>Riferimenti normativi</a:t>
            </a:r>
            <a:endParaRPr lang="it-IT" sz="2400" dirty="0">
              <a:solidFill>
                <a:srgbClr val="FF0000"/>
              </a:solidFill>
            </a:endParaRPr>
          </a:p>
        </p:txBody>
      </p:sp>
      <p:sp>
        <p:nvSpPr>
          <p:cNvPr id="8" name="CasellaDiTesto 7"/>
          <p:cNvSpPr txBox="1">
            <a:spLocks noChangeArrowheads="1"/>
          </p:cNvSpPr>
          <p:nvPr/>
        </p:nvSpPr>
        <p:spPr bwMode="auto">
          <a:xfrm>
            <a:off x="472123" y="2013613"/>
            <a:ext cx="8198708" cy="331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fontAlgn="base" hangingPunct="1">
              <a:spcBef>
                <a:spcPct val="0"/>
              </a:spcBef>
              <a:spcAft>
                <a:spcPct val="0"/>
              </a:spcAft>
              <a:buNone/>
            </a:pPr>
            <a:r>
              <a:rPr lang="it-IT" altLang="it-IT" sz="1800" b="1" dirty="0" err="1" smtClean="0">
                <a:solidFill>
                  <a:prstClr val="black"/>
                </a:solidFill>
              </a:rPr>
              <a:t>D.g.r</a:t>
            </a:r>
            <a:r>
              <a:rPr lang="it-IT" altLang="it-IT" sz="1800" b="1" dirty="0">
                <a:solidFill>
                  <a:prstClr val="black"/>
                </a:solidFill>
              </a:rPr>
              <a:t>. 23 ottobre 2015 - n. </a:t>
            </a:r>
            <a:r>
              <a:rPr lang="it-IT" altLang="it-IT" sz="1800" b="1" dirty="0" smtClean="0">
                <a:solidFill>
                  <a:prstClr val="black"/>
                </a:solidFill>
              </a:rPr>
              <a:t>X/4229 (allegato G)</a:t>
            </a:r>
          </a:p>
          <a:p>
            <a:pPr marL="285750" indent="-285750"/>
            <a:r>
              <a:rPr lang="it-IT" sz="1600" dirty="0"/>
              <a:t>Schema di convenzione tra la Giunta Regionale delle Lombardia e la società ………………. per la gestione delle interferenze di linee tecnologiche / infrastrutture esistenti e nuove sul reticolo idrico di competenza regionale</a:t>
            </a:r>
          </a:p>
          <a:p>
            <a:pPr marL="285750" indent="-285750"/>
            <a:r>
              <a:rPr lang="it-IT" sz="1600" dirty="0"/>
              <a:t>Schema di convenzione tra il Comune di ……………..(singolo o in forma associata con altri comuni) e la società ………………. per la gestione delle interferenze di linee tecnologiche / infrastrutture esistenti e nuove sul reticolo idrico di competenza comunale</a:t>
            </a:r>
            <a:endParaRPr lang="it-IT" altLang="it-IT" sz="1600" b="1" dirty="0">
              <a:solidFill>
                <a:prstClr val="black"/>
              </a:solidFill>
            </a:endParaRPr>
          </a:p>
          <a:p>
            <a:pPr algn="just" eaLnBrk="1" fontAlgn="base" hangingPunct="1">
              <a:spcBef>
                <a:spcPct val="0"/>
              </a:spcBef>
              <a:spcAft>
                <a:spcPct val="0"/>
              </a:spcAft>
              <a:buNone/>
            </a:pPr>
            <a:endParaRPr lang="it-IT" altLang="it-IT" sz="1800" b="1" dirty="0" smtClean="0">
              <a:solidFill>
                <a:prstClr val="black"/>
              </a:solidFill>
            </a:endParaRPr>
          </a:p>
          <a:p>
            <a:pPr algn="just" eaLnBrk="1" fontAlgn="base" hangingPunct="1">
              <a:spcBef>
                <a:spcPct val="0"/>
              </a:spcBef>
              <a:spcAft>
                <a:spcPct val="0"/>
              </a:spcAft>
              <a:buNone/>
            </a:pPr>
            <a:r>
              <a:rPr lang="it-IT" altLang="it-IT" sz="1800" b="1" dirty="0" smtClean="0">
                <a:solidFill>
                  <a:prstClr val="black"/>
                </a:solidFill>
              </a:rPr>
              <a:t>Legge Regionale 15 marzo 2106, n. 4</a:t>
            </a:r>
            <a:endParaRPr lang="it-IT" altLang="it-IT" sz="1600" dirty="0"/>
          </a:p>
          <a:p>
            <a:pPr marL="285750" indent="-285750" fontAlgn="base">
              <a:spcAft>
                <a:spcPct val="0"/>
              </a:spcAft>
            </a:pPr>
            <a:r>
              <a:rPr lang="it-IT" altLang="it-IT" sz="1600" dirty="0"/>
              <a:t>Art. 13 comma </a:t>
            </a:r>
            <a:r>
              <a:rPr lang="it-IT" altLang="it-IT" sz="1600" dirty="0" smtClean="0"/>
              <a:t>2 «…</a:t>
            </a:r>
            <a:r>
              <a:rPr lang="it-IT" sz="1600" dirty="0" smtClean="0"/>
              <a:t>la </a:t>
            </a:r>
            <a:r>
              <a:rPr lang="it-IT" sz="1600" dirty="0"/>
              <a:t>Giunta regionale può stipulare convenzioni con soggetti gestori o proprietari </a:t>
            </a:r>
            <a:r>
              <a:rPr lang="it-IT" sz="1600" dirty="0" smtClean="0"/>
              <a:t>di reti </a:t>
            </a:r>
            <a:r>
              <a:rPr lang="it-IT" sz="1600" dirty="0"/>
              <a:t>tecnologiche e infrastrutturali che interferiscono con il reticolo </a:t>
            </a:r>
            <a:r>
              <a:rPr lang="it-IT" sz="1600" dirty="0" smtClean="0"/>
              <a:t>stesso»</a:t>
            </a:r>
            <a:endParaRPr lang="it-IT" altLang="it-IT" sz="1600" dirty="0"/>
          </a:p>
          <a:p>
            <a:pPr algn="just" eaLnBrk="1" fontAlgn="base" hangingPunct="1">
              <a:spcBef>
                <a:spcPct val="0"/>
              </a:spcBef>
              <a:spcAft>
                <a:spcPct val="0"/>
              </a:spcAft>
              <a:buNone/>
            </a:pPr>
            <a:endParaRPr lang="it-IT" altLang="it-IT" sz="1800" b="1" dirty="0" smtClean="0">
              <a:solidFill>
                <a:prstClr val="black"/>
              </a:solidFill>
            </a:endParaRPr>
          </a:p>
        </p:txBody>
      </p:sp>
    </p:spTree>
    <p:extLst>
      <p:ext uri="{BB962C8B-B14F-4D97-AF65-F5344CB8AC3E}">
        <p14:creationId xmlns:p14="http://schemas.microsoft.com/office/powerpoint/2010/main" val="1215371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2101"/>
            <a:ext cx="8229600" cy="612990"/>
          </a:xfrm>
          <a:noFill/>
        </p:spPr>
        <p:style>
          <a:lnRef idx="1">
            <a:schemeClr val="accent4"/>
          </a:lnRef>
          <a:fillRef idx="2">
            <a:schemeClr val="accent4"/>
          </a:fillRef>
          <a:effectRef idx="1">
            <a:schemeClr val="accent4"/>
          </a:effectRef>
          <a:fontRef idx="minor">
            <a:schemeClr val="dk1"/>
          </a:fontRef>
        </p:style>
        <p:txBody>
          <a:bodyPr/>
          <a:lstStyle/>
          <a:p>
            <a:r>
              <a:rPr lang="it-IT" sz="2400" b="1" dirty="0">
                <a:solidFill>
                  <a:srgbClr val="006600"/>
                </a:solidFill>
                <a:cs typeface="Helvetica" pitchFamily="34" charset="0"/>
              </a:rPr>
              <a:t>Schema </a:t>
            </a:r>
            <a:r>
              <a:rPr lang="it-IT" sz="2400" b="1" dirty="0" smtClean="0">
                <a:solidFill>
                  <a:srgbClr val="006600"/>
                </a:solidFill>
                <a:cs typeface="Helvetica" pitchFamily="34" charset="0"/>
              </a:rPr>
              <a:t>convenzione di cui alla </a:t>
            </a:r>
            <a:r>
              <a:rPr lang="it-IT" sz="2400" b="1" dirty="0" err="1" smtClean="0">
                <a:solidFill>
                  <a:srgbClr val="006600"/>
                </a:solidFill>
                <a:cs typeface="Helvetica" pitchFamily="34" charset="0"/>
              </a:rPr>
              <a:t>d.g.r</a:t>
            </a:r>
            <a:r>
              <a:rPr lang="it-IT" sz="2400" b="1" dirty="0" smtClean="0">
                <a:solidFill>
                  <a:srgbClr val="006600"/>
                </a:solidFill>
                <a:cs typeface="Helvetica" pitchFamily="34" charset="0"/>
              </a:rPr>
              <a:t>. n. 4229/2015 (allegato G)</a:t>
            </a:r>
            <a:endParaRPr lang="it-IT" sz="2400" dirty="0">
              <a:solidFill>
                <a:srgbClr val="FF0000"/>
              </a:solidFill>
            </a:endParaRPr>
          </a:p>
        </p:txBody>
      </p:sp>
      <p:graphicFrame>
        <p:nvGraphicFramePr>
          <p:cNvPr id="4" name="Diagramma 3"/>
          <p:cNvGraphicFramePr/>
          <p:nvPr>
            <p:extLst>
              <p:ext uri="{D42A27DB-BD31-4B8C-83A1-F6EECF244321}">
                <p14:modId xmlns:p14="http://schemas.microsoft.com/office/powerpoint/2010/main" val="1104615519"/>
              </p:ext>
            </p:extLst>
          </p:nvPr>
        </p:nvGraphicFramePr>
        <p:xfrm>
          <a:off x="457200" y="1615774"/>
          <a:ext cx="8257734" cy="4371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magine 2"/>
          <p:cNvPicPr>
            <a:picLocks noChangeAspect="1"/>
          </p:cNvPicPr>
          <p:nvPr/>
        </p:nvPicPr>
        <p:blipFill>
          <a:blip r:embed="rId7"/>
          <a:stretch>
            <a:fillRect/>
          </a:stretch>
        </p:blipFill>
        <p:spPr>
          <a:xfrm>
            <a:off x="3314503" y="1510267"/>
            <a:ext cx="5209085" cy="2351116"/>
          </a:xfrm>
          <a:prstGeom prst="rect">
            <a:avLst/>
          </a:prstGeom>
        </p:spPr>
      </p:pic>
      <p:pic>
        <p:nvPicPr>
          <p:cNvPr id="5" name="Immagine 4"/>
          <p:cNvPicPr>
            <a:picLocks noChangeAspect="1"/>
          </p:cNvPicPr>
          <p:nvPr/>
        </p:nvPicPr>
        <p:blipFill>
          <a:blip r:embed="rId8"/>
          <a:stretch>
            <a:fillRect/>
          </a:stretch>
        </p:blipFill>
        <p:spPr>
          <a:xfrm>
            <a:off x="457201" y="3861383"/>
            <a:ext cx="5034698" cy="2416325"/>
          </a:xfrm>
          <a:prstGeom prst="rect">
            <a:avLst/>
          </a:prstGeom>
        </p:spPr>
      </p:pic>
      <p:sp>
        <p:nvSpPr>
          <p:cNvPr id="6" name="Ovale 5"/>
          <p:cNvSpPr/>
          <p:nvPr/>
        </p:nvSpPr>
        <p:spPr>
          <a:xfrm>
            <a:off x="3870271" y="1629166"/>
            <a:ext cx="4097548" cy="1777041"/>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Ovale 6"/>
          <p:cNvSpPr/>
          <p:nvPr/>
        </p:nvSpPr>
        <p:spPr>
          <a:xfrm>
            <a:off x="457201" y="4316559"/>
            <a:ext cx="4097548" cy="1777041"/>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59397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2101"/>
            <a:ext cx="8229600" cy="825982"/>
          </a:xfrm>
          <a:noFill/>
        </p:spPr>
        <p:style>
          <a:lnRef idx="1">
            <a:schemeClr val="accent4"/>
          </a:lnRef>
          <a:fillRef idx="2">
            <a:schemeClr val="accent4"/>
          </a:fillRef>
          <a:effectRef idx="1">
            <a:schemeClr val="accent4"/>
          </a:effectRef>
          <a:fontRef idx="minor">
            <a:schemeClr val="dk1"/>
          </a:fontRef>
        </p:style>
        <p:txBody>
          <a:bodyPr/>
          <a:lstStyle/>
          <a:p>
            <a:r>
              <a:rPr lang="it-IT" sz="2400" b="1" dirty="0" smtClean="0">
                <a:solidFill>
                  <a:srgbClr val="006600"/>
                </a:solidFill>
                <a:cs typeface="Helvetica" pitchFamily="34" charset="0"/>
              </a:rPr>
              <a:t>Principali punti della convenzione di cui alla </a:t>
            </a:r>
            <a:r>
              <a:rPr lang="it-IT" sz="2400" b="1" dirty="0" err="1" smtClean="0">
                <a:solidFill>
                  <a:srgbClr val="006600"/>
                </a:solidFill>
                <a:cs typeface="Helvetica" pitchFamily="34" charset="0"/>
              </a:rPr>
              <a:t>d.g.r</a:t>
            </a:r>
            <a:r>
              <a:rPr lang="it-IT" sz="2400" b="1" dirty="0" smtClean="0">
                <a:solidFill>
                  <a:srgbClr val="006600"/>
                </a:solidFill>
                <a:cs typeface="Helvetica" pitchFamily="34" charset="0"/>
              </a:rPr>
              <a:t>. n. 4229/2015 (allegato G)</a:t>
            </a:r>
            <a:endParaRPr lang="it-IT" sz="2400" dirty="0">
              <a:solidFill>
                <a:srgbClr val="FF0000"/>
              </a:solidFill>
            </a:endParaRPr>
          </a:p>
        </p:txBody>
      </p:sp>
      <p:graphicFrame>
        <p:nvGraphicFramePr>
          <p:cNvPr id="4" name="Diagramma 3"/>
          <p:cNvGraphicFramePr/>
          <p:nvPr>
            <p:extLst>
              <p:ext uri="{D42A27DB-BD31-4B8C-83A1-F6EECF244321}">
                <p14:modId xmlns:p14="http://schemas.microsoft.com/office/powerpoint/2010/main" val="775177562"/>
              </p:ext>
            </p:extLst>
          </p:nvPr>
        </p:nvGraphicFramePr>
        <p:xfrm>
          <a:off x="457200" y="1483742"/>
          <a:ext cx="8257734" cy="4371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ella 8"/>
          <p:cNvGraphicFramePr>
            <a:graphicFrameLocks noGrp="1"/>
          </p:cNvGraphicFramePr>
          <p:nvPr>
            <p:extLst>
              <p:ext uri="{D42A27DB-BD31-4B8C-83A1-F6EECF244321}">
                <p14:modId xmlns:p14="http://schemas.microsoft.com/office/powerpoint/2010/main" val="2820745816"/>
              </p:ext>
            </p:extLst>
          </p:nvPr>
        </p:nvGraphicFramePr>
        <p:xfrm>
          <a:off x="517585" y="1483742"/>
          <a:ext cx="8091577" cy="4355280"/>
        </p:xfrm>
        <a:graphic>
          <a:graphicData uri="http://schemas.openxmlformats.org/drawingml/2006/table">
            <a:tbl>
              <a:tblPr firstRow="1" bandRow="1">
                <a:tableStyleId>{0505E3EF-67EA-436B-97B2-0124C06EBD24}</a:tableStyleId>
              </a:tblPr>
              <a:tblGrid>
                <a:gridCol w="8091577"/>
              </a:tblGrid>
              <a:tr h="557090">
                <a:tc>
                  <a:txBody>
                    <a:bodyPr/>
                    <a:lstStyle/>
                    <a:p>
                      <a:r>
                        <a:rPr lang="it-IT" sz="1800" b="1" kern="1200" dirty="0" smtClean="0">
                          <a:solidFill>
                            <a:srgbClr val="006600"/>
                          </a:solidFill>
                          <a:effectLst/>
                          <a:latin typeface="+mn-lt"/>
                          <a:ea typeface="+mn-ea"/>
                          <a:cs typeface="+mn-cs"/>
                        </a:rPr>
                        <a:t>Regolamentare il rilascio dei provvedimenti di polizia idraulica e il pagamento dei relativi canoni</a:t>
                      </a:r>
                      <a:endParaRPr lang="it-IT" sz="1200" b="1" dirty="0">
                        <a:solidFill>
                          <a:srgbClr val="006600"/>
                        </a:solidFill>
                      </a:endParaRPr>
                    </a:p>
                  </a:txBody>
                  <a:tcPr/>
                </a:tc>
              </a:tr>
              <a:tr h="557090">
                <a:tc>
                  <a:txBody>
                    <a:bodyPr/>
                    <a:lstStyle/>
                    <a:p>
                      <a:r>
                        <a:rPr lang="it-IT" sz="1800" b="1" kern="1200" dirty="0" smtClean="0">
                          <a:solidFill>
                            <a:srgbClr val="336600"/>
                          </a:solidFill>
                          <a:effectLst/>
                          <a:latin typeface="+mn-lt"/>
                          <a:ea typeface="+mn-ea"/>
                          <a:cs typeface="+mn-cs"/>
                        </a:rPr>
                        <a:t>Validità di accordo sostitutivo, ai sensi dell’articolo 11 della legge 7 agosto 1990, n. 241 e </a:t>
                      </a:r>
                      <a:r>
                        <a:rPr lang="it-IT" sz="1800" b="1" kern="1200" dirty="0" err="1" smtClean="0">
                          <a:solidFill>
                            <a:srgbClr val="336600"/>
                          </a:solidFill>
                          <a:effectLst/>
                          <a:latin typeface="+mn-lt"/>
                          <a:ea typeface="+mn-ea"/>
                          <a:cs typeface="+mn-cs"/>
                        </a:rPr>
                        <a:t>ss.mm.ii</a:t>
                      </a:r>
                      <a:r>
                        <a:rPr lang="it-IT" sz="1800" b="1" kern="1200" dirty="0" smtClean="0">
                          <a:solidFill>
                            <a:srgbClr val="336600"/>
                          </a:solidFill>
                          <a:effectLst/>
                          <a:latin typeface="+mn-lt"/>
                          <a:ea typeface="+mn-ea"/>
                          <a:cs typeface="+mn-cs"/>
                        </a:rPr>
                        <a:t>., delle concessioni </a:t>
                      </a:r>
                      <a:endParaRPr lang="it-IT" b="1" dirty="0">
                        <a:solidFill>
                          <a:srgbClr val="336600"/>
                        </a:solidFill>
                      </a:endParaRPr>
                    </a:p>
                  </a:txBody>
                  <a:tcPr/>
                </a:tc>
              </a:tr>
              <a:tr h="557090">
                <a:tc>
                  <a:txBody>
                    <a:bodyPr/>
                    <a:lstStyle/>
                    <a:p>
                      <a:pPr marL="0" algn="l" defTabSz="457200" rtl="0" eaLnBrk="1" latinLnBrk="0" hangingPunct="1"/>
                      <a:r>
                        <a:rPr lang="it-IT" sz="1800" b="1" kern="1200" dirty="0" smtClean="0">
                          <a:solidFill>
                            <a:srgbClr val="006600"/>
                          </a:solidFill>
                          <a:effectLst/>
                          <a:latin typeface="+mn-lt"/>
                          <a:ea typeface="+mn-ea"/>
                          <a:cs typeface="+mn-cs"/>
                        </a:rPr>
                        <a:t>Definizione di procedure semplificate per l’identificazione (elenchi allegati alla convenzione e inserimento nel SIPIUI), la quantificazione delle interferenze e il pagamento dei canoni</a:t>
                      </a:r>
                      <a:endParaRPr lang="it-IT" sz="1800" b="1" kern="1200" dirty="0">
                        <a:solidFill>
                          <a:srgbClr val="006600"/>
                        </a:solidFill>
                        <a:effectLst/>
                        <a:latin typeface="+mn-lt"/>
                        <a:ea typeface="+mn-ea"/>
                        <a:cs typeface="+mn-cs"/>
                      </a:endParaRPr>
                    </a:p>
                  </a:txBody>
                  <a:tcPr/>
                </a:tc>
              </a:tr>
              <a:tr h="557090">
                <a:tc>
                  <a:txBody>
                    <a:bodyPr/>
                    <a:lstStyle/>
                    <a:p>
                      <a:pPr marL="0" algn="l" defTabSz="457200" rtl="0" eaLnBrk="1" latinLnBrk="0" hangingPunct="1"/>
                      <a:r>
                        <a:rPr lang="it-IT" sz="1800" b="1" kern="1200" dirty="0" smtClean="0">
                          <a:solidFill>
                            <a:srgbClr val="336600"/>
                          </a:solidFill>
                          <a:effectLst/>
                          <a:latin typeface="+mn-lt"/>
                          <a:ea typeface="+mn-ea"/>
                          <a:cs typeface="+mn-cs"/>
                        </a:rPr>
                        <a:t>Definizione della percentuale di riduzione dell’importo dei canoni di concessione di polizia idraulica</a:t>
                      </a:r>
                      <a:r>
                        <a:rPr lang="it-IT" sz="1800" b="1" kern="1200" baseline="0" dirty="0" smtClean="0">
                          <a:solidFill>
                            <a:srgbClr val="336600"/>
                          </a:solidFill>
                          <a:effectLst/>
                          <a:latin typeface="+mn-lt"/>
                          <a:ea typeface="+mn-ea"/>
                          <a:cs typeface="+mn-cs"/>
                        </a:rPr>
                        <a:t> (10% Enti pubblici  e del Sistema Regionale, vedi note generali Allegato F)</a:t>
                      </a:r>
                      <a:endParaRPr lang="it-IT" sz="1800" b="1" kern="1200" dirty="0">
                        <a:solidFill>
                          <a:srgbClr val="336600"/>
                        </a:solidFill>
                        <a:effectLst/>
                        <a:latin typeface="+mn-lt"/>
                        <a:ea typeface="+mn-ea"/>
                        <a:cs typeface="+mn-cs"/>
                      </a:endParaRPr>
                    </a:p>
                  </a:txBody>
                  <a:tcPr/>
                </a:tc>
              </a:tr>
              <a:tr h="7958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800" b="1" kern="1200" dirty="0" smtClean="0">
                          <a:solidFill>
                            <a:srgbClr val="006600"/>
                          </a:solidFill>
                          <a:effectLst/>
                          <a:latin typeface="+mn-lt"/>
                          <a:ea typeface="+mn-ea"/>
                          <a:cs typeface="+mn-cs"/>
                        </a:rPr>
                        <a:t>Regolarizzazione del pregresso: si riconosce l’applicazione della prescrizione breve pari a 5 anni precedenti all’anno della stipula della convenzione.</a:t>
                      </a:r>
                    </a:p>
                  </a:txBody>
                  <a:tcPr/>
                </a:tc>
              </a:tr>
              <a:tr h="450477">
                <a:tc>
                  <a:txBody>
                    <a:bodyPr/>
                    <a:lstStyle/>
                    <a:p>
                      <a:pPr marL="0" algn="l" defTabSz="457200" rtl="0" eaLnBrk="1" latinLnBrk="0" hangingPunct="1"/>
                      <a:r>
                        <a:rPr lang="it-IT" sz="1800" b="1" kern="1200" dirty="0" smtClean="0">
                          <a:solidFill>
                            <a:srgbClr val="336600"/>
                          </a:solidFill>
                          <a:effectLst/>
                          <a:latin typeface="+mn-lt"/>
                          <a:ea typeface="+mn-ea"/>
                          <a:cs typeface="+mn-cs"/>
                        </a:rPr>
                        <a:t>Aggiornamento dinamico delle concessioni (annuale)</a:t>
                      </a:r>
                      <a:endParaRPr lang="it-IT" sz="1800" b="1" kern="1200" dirty="0">
                        <a:solidFill>
                          <a:srgbClr val="336600"/>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3972503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2101"/>
            <a:ext cx="8229600" cy="575816"/>
          </a:xfrm>
          <a:noFill/>
        </p:spPr>
        <p:style>
          <a:lnRef idx="1">
            <a:schemeClr val="accent4"/>
          </a:lnRef>
          <a:fillRef idx="2">
            <a:schemeClr val="accent4"/>
          </a:fillRef>
          <a:effectRef idx="1">
            <a:schemeClr val="accent4"/>
          </a:effectRef>
          <a:fontRef idx="minor">
            <a:schemeClr val="dk1"/>
          </a:fontRef>
        </p:style>
        <p:txBody>
          <a:bodyPr/>
          <a:lstStyle/>
          <a:p>
            <a:r>
              <a:rPr lang="it-IT" altLang="it-IT" sz="2400" b="1" dirty="0">
                <a:solidFill>
                  <a:srgbClr val="006600"/>
                </a:solidFill>
                <a:cs typeface="Helvetica" pitchFamily="34" charset="0"/>
              </a:rPr>
              <a:t>Convenzioni «Grandi Utenti» antecedenti  alla L.R. N. 4/2016</a:t>
            </a:r>
            <a:endParaRPr lang="it-IT" sz="2400" dirty="0">
              <a:solidFill>
                <a:srgbClr val="FF0000"/>
              </a:solidFill>
            </a:endParaRPr>
          </a:p>
        </p:txBody>
      </p:sp>
      <p:graphicFrame>
        <p:nvGraphicFramePr>
          <p:cNvPr id="3" name="Tabella 2"/>
          <p:cNvGraphicFramePr>
            <a:graphicFrameLocks noGrp="1"/>
          </p:cNvGraphicFramePr>
          <p:nvPr>
            <p:extLst>
              <p:ext uri="{D42A27DB-BD31-4B8C-83A1-F6EECF244321}">
                <p14:modId xmlns:p14="http://schemas.microsoft.com/office/powerpoint/2010/main" val="2159191250"/>
              </p:ext>
            </p:extLst>
          </p:nvPr>
        </p:nvGraphicFramePr>
        <p:xfrm>
          <a:off x="637189" y="2124318"/>
          <a:ext cx="7869622" cy="3657600"/>
        </p:xfrm>
        <a:graphic>
          <a:graphicData uri="http://schemas.openxmlformats.org/drawingml/2006/table">
            <a:tbl>
              <a:tblPr firstRow="1" bandRow="1">
                <a:tableStyleId>{5C22544A-7EE6-4342-B048-85BDC9FD1C3A}</a:tableStyleId>
              </a:tblPr>
              <a:tblGrid>
                <a:gridCol w="2876867"/>
                <a:gridCol w="1536804"/>
                <a:gridCol w="1488546"/>
                <a:gridCol w="1967405"/>
              </a:tblGrid>
              <a:tr h="891828">
                <a:tc>
                  <a:txBody>
                    <a:bodyPr/>
                    <a:lstStyle/>
                    <a:p>
                      <a:r>
                        <a:rPr lang="it-IT" sz="1600" dirty="0" smtClean="0"/>
                        <a:t>Società</a:t>
                      </a:r>
                      <a:endParaRPr lang="it-IT" sz="1600" dirty="0"/>
                    </a:p>
                  </a:txBody>
                  <a:tcPr/>
                </a:tc>
                <a:tc>
                  <a:txBody>
                    <a:bodyPr/>
                    <a:lstStyle/>
                    <a:p>
                      <a:r>
                        <a:rPr lang="it-IT" sz="1600" dirty="0" smtClean="0"/>
                        <a:t>Opere interferenti (prima)</a:t>
                      </a:r>
                      <a:endParaRPr lang="it-IT"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600" dirty="0" smtClean="0"/>
                        <a:t>Opere interferenti (dopo)</a:t>
                      </a:r>
                    </a:p>
                    <a:p>
                      <a:endParaRPr lang="it-IT" sz="1600" dirty="0"/>
                    </a:p>
                  </a:txBody>
                  <a:tcPr/>
                </a:tc>
                <a:tc>
                  <a:txBody>
                    <a:bodyPr/>
                    <a:lstStyle/>
                    <a:p>
                      <a:r>
                        <a:rPr lang="it-IT" sz="1600" dirty="0" smtClean="0"/>
                        <a:t>Incremento %</a:t>
                      </a:r>
                      <a:endParaRPr lang="it-IT" sz="1600" dirty="0"/>
                    </a:p>
                  </a:txBody>
                  <a:tcPr/>
                </a:tc>
              </a:tr>
              <a:tr h="68602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400" b="1" dirty="0" smtClean="0"/>
                        <a:t>Terna spa</a:t>
                      </a:r>
                    </a:p>
                    <a:p>
                      <a:pPr marL="0" marR="0" indent="0" algn="l" defTabSz="457200" rtl="0" eaLnBrk="1" fontAlgn="auto" latinLnBrk="0" hangingPunct="1">
                        <a:lnSpc>
                          <a:spcPct val="100000"/>
                        </a:lnSpc>
                        <a:spcBef>
                          <a:spcPts val="0"/>
                        </a:spcBef>
                        <a:spcAft>
                          <a:spcPts val="0"/>
                        </a:spcAft>
                        <a:buClrTx/>
                        <a:buSzTx/>
                        <a:buFontTx/>
                        <a:buNone/>
                        <a:tabLst/>
                        <a:defRPr/>
                      </a:pPr>
                      <a:r>
                        <a:rPr lang="it-IT" sz="1400" b="1" dirty="0" smtClean="0"/>
                        <a:t>Terna Rete Italia </a:t>
                      </a:r>
                      <a:r>
                        <a:rPr lang="it-IT" sz="1400" b="1" dirty="0" err="1" smtClean="0"/>
                        <a:t>srl</a:t>
                      </a:r>
                      <a:endParaRPr lang="it-IT" sz="1400" b="1" dirty="0" smtClean="0"/>
                    </a:p>
                    <a:p>
                      <a:endParaRPr lang="it-IT" sz="1400" b="1" dirty="0"/>
                    </a:p>
                  </a:txBody>
                  <a:tcPr/>
                </a:tc>
                <a:tc>
                  <a:txBody>
                    <a:bodyPr/>
                    <a:lstStyle/>
                    <a:p>
                      <a:pPr algn="ctr"/>
                      <a:r>
                        <a:rPr lang="it-IT" sz="1400" b="1" dirty="0" smtClean="0"/>
                        <a:t>252</a:t>
                      </a:r>
                    </a:p>
                    <a:p>
                      <a:pPr algn="ctr"/>
                      <a:r>
                        <a:rPr lang="it-IT" sz="1400" b="1" dirty="0" smtClean="0"/>
                        <a:t>144</a:t>
                      </a:r>
                      <a:endParaRPr lang="it-IT" sz="1400" b="1" dirty="0"/>
                    </a:p>
                  </a:txBody>
                  <a:tcPr/>
                </a:tc>
                <a:tc>
                  <a:txBody>
                    <a:bodyPr/>
                    <a:lstStyle/>
                    <a:p>
                      <a:pPr algn="ctr"/>
                      <a:r>
                        <a:rPr lang="it-IT" sz="1400" b="1" dirty="0" smtClean="0"/>
                        <a:t>1.460</a:t>
                      </a:r>
                    </a:p>
                    <a:p>
                      <a:pPr algn="ctr"/>
                      <a:r>
                        <a:rPr lang="it-IT" sz="1400" b="1" dirty="0" smtClean="0"/>
                        <a:t>387</a:t>
                      </a:r>
                      <a:endParaRPr lang="it-IT" sz="1400" b="1" dirty="0"/>
                    </a:p>
                  </a:txBody>
                  <a:tcPr/>
                </a:tc>
                <a:tc rowSpan="5">
                  <a:txBody>
                    <a:bodyPr/>
                    <a:lstStyle/>
                    <a:p>
                      <a:endParaRPr lang="it-IT" sz="1400" dirty="0" smtClean="0"/>
                    </a:p>
                    <a:p>
                      <a:pPr algn="ctr"/>
                      <a:endParaRPr lang="it-IT" sz="1600" b="1" dirty="0" smtClean="0">
                        <a:solidFill>
                          <a:srgbClr val="FF0000"/>
                        </a:solidFill>
                      </a:endParaRPr>
                    </a:p>
                    <a:p>
                      <a:pPr algn="ctr"/>
                      <a:endParaRPr lang="it-IT" sz="1600" b="1" dirty="0" smtClean="0">
                        <a:solidFill>
                          <a:srgbClr val="FF0000"/>
                        </a:solidFill>
                      </a:endParaRPr>
                    </a:p>
                    <a:p>
                      <a:pPr algn="ctr"/>
                      <a:endParaRPr lang="it-IT" sz="1600" b="1" dirty="0" smtClean="0">
                        <a:solidFill>
                          <a:srgbClr val="FF0000"/>
                        </a:solidFill>
                      </a:endParaRPr>
                    </a:p>
                    <a:p>
                      <a:pPr algn="ctr"/>
                      <a:endParaRPr lang="it-IT" sz="1600" b="1" dirty="0" smtClean="0">
                        <a:solidFill>
                          <a:srgbClr val="FF0000"/>
                        </a:solidFill>
                      </a:endParaRPr>
                    </a:p>
                    <a:p>
                      <a:pPr algn="ctr"/>
                      <a:r>
                        <a:rPr lang="it-IT" sz="1600" b="1" dirty="0" smtClean="0">
                          <a:solidFill>
                            <a:srgbClr val="FF0000"/>
                          </a:solidFill>
                        </a:rPr>
                        <a:t>363%</a:t>
                      </a:r>
                    </a:p>
                  </a:txBody>
                  <a:tcPr/>
                </a:tc>
              </a:tr>
              <a:tr h="4802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400" b="1" dirty="0" smtClean="0"/>
                        <a:t>Cap Holding spa</a:t>
                      </a:r>
                    </a:p>
                    <a:p>
                      <a:endParaRPr lang="it-IT" sz="1400" b="1" dirty="0"/>
                    </a:p>
                  </a:txBody>
                  <a:tcPr/>
                </a:tc>
                <a:tc>
                  <a:txBody>
                    <a:bodyPr/>
                    <a:lstStyle/>
                    <a:p>
                      <a:pPr algn="ctr"/>
                      <a:r>
                        <a:rPr lang="it-IT" sz="1400" b="1" dirty="0" smtClean="0"/>
                        <a:t>178</a:t>
                      </a:r>
                      <a:endParaRPr lang="it-IT" sz="1400" b="1" dirty="0"/>
                    </a:p>
                  </a:txBody>
                  <a:tcPr/>
                </a:tc>
                <a:tc>
                  <a:txBody>
                    <a:bodyPr/>
                    <a:lstStyle/>
                    <a:p>
                      <a:pPr algn="ctr"/>
                      <a:r>
                        <a:rPr lang="it-IT" sz="1400" b="1" dirty="0" smtClean="0"/>
                        <a:t>743</a:t>
                      </a:r>
                      <a:endParaRPr lang="it-IT" sz="1400" b="1" dirty="0"/>
                    </a:p>
                  </a:txBody>
                  <a:tcPr/>
                </a:tc>
                <a:tc vMerge="1">
                  <a:txBody>
                    <a:bodyPr/>
                    <a:lstStyle/>
                    <a:p>
                      <a:endParaRPr lang="it-IT" sz="1400" dirty="0"/>
                    </a:p>
                  </a:txBody>
                  <a:tcPr/>
                </a:tc>
              </a:tr>
              <a:tr h="4802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400" b="1" dirty="0" smtClean="0"/>
                        <a:t>Milano Serravalle spa</a:t>
                      </a:r>
                    </a:p>
                    <a:p>
                      <a:endParaRPr lang="it-IT" sz="1400" b="1" dirty="0"/>
                    </a:p>
                  </a:txBody>
                  <a:tcPr/>
                </a:tc>
                <a:tc>
                  <a:txBody>
                    <a:bodyPr/>
                    <a:lstStyle/>
                    <a:p>
                      <a:pPr algn="ctr"/>
                      <a:r>
                        <a:rPr lang="it-IT" sz="1400" b="1" dirty="0" smtClean="0"/>
                        <a:t>25</a:t>
                      </a:r>
                      <a:endParaRPr lang="it-IT" sz="1400" b="1" dirty="0"/>
                    </a:p>
                  </a:txBody>
                  <a:tcPr/>
                </a:tc>
                <a:tc>
                  <a:txBody>
                    <a:bodyPr/>
                    <a:lstStyle/>
                    <a:p>
                      <a:pPr algn="ctr"/>
                      <a:r>
                        <a:rPr lang="it-IT" sz="1400" b="1" dirty="0" smtClean="0"/>
                        <a:t>36</a:t>
                      </a:r>
                      <a:endParaRPr lang="it-IT" sz="1400" b="1" dirty="0"/>
                    </a:p>
                  </a:txBody>
                  <a:tcPr/>
                </a:tc>
                <a:tc vMerge="1">
                  <a:txBody>
                    <a:bodyPr/>
                    <a:lstStyle/>
                    <a:p>
                      <a:endParaRPr lang="it-IT" sz="1400" dirty="0"/>
                    </a:p>
                  </a:txBody>
                  <a:tcPr/>
                </a:tc>
              </a:tr>
              <a:tr h="2590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400" b="1" dirty="0" smtClean="0"/>
                        <a:t>Lario Reti Holding spa</a:t>
                      </a:r>
                    </a:p>
                    <a:p>
                      <a:endParaRPr lang="it-IT" sz="1400" b="1" dirty="0"/>
                    </a:p>
                  </a:txBody>
                  <a:tcPr/>
                </a:tc>
                <a:tc>
                  <a:txBody>
                    <a:bodyPr/>
                    <a:lstStyle/>
                    <a:p>
                      <a:pPr algn="ctr"/>
                      <a:r>
                        <a:rPr lang="it-IT" sz="1400" b="1" dirty="0" smtClean="0"/>
                        <a:t>100</a:t>
                      </a:r>
                      <a:endParaRPr lang="it-IT" sz="1400" b="1" dirty="0"/>
                    </a:p>
                  </a:txBody>
                  <a:tcPr/>
                </a:tc>
                <a:tc>
                  <a:txBody>
                    <a:bodyPr/>
                    <a:lstStyle/>
                    <a:p>
                      <a:pPr algn="ctr"/>
                      <a:r>
                        <a:rPr lang="it-IT" sz="1400" b="1" dirty="0" smtClean="0"/>
                        <a:t>611</a:t>
                      </a:r>
                      <a:endParaRPr lang="it-IT" sz="1400" b="1" dirty="0"/>
                    </a:p>
                  </a:txBody>
                  <a:tcPr/>
                </a:tc>
                <a:tc vMerge="1">
                  <a:txBody>
                    <a:bodyPr/>
                    <a:lstStyle/>
                    <a:p>
                      <a:endParaRPr lang="it-IT" sz="1400" dirty="0" smtClean="0"/>
                    </a:p>
                  </a:txBody>
                  <a:tcPr/>
                </a:tc>
              </a:tr>
              <a:tr h="259080">
                <a:tc>
                  <a:txBody>
                    <a:bodyPr/>
                    <a:lstStyle/>
                    <a:p>
                      <a:r>
                        <a:rPr lang="it-IT" sz="1400" b="1" dirty="0" smtClean="0">
                          <a:solidFill>
                            <a:srgbClr val="FF0000"/>
                          </a:solidFill>
                        </a:rPr>
                        <a:t>TOTALE</a:t>
                      </a:r>
                      <a:endParaRPr lang="it-IT" sz="1400" b="1" dirty="0">
                        <a:solidFill>
                          <a:srgbClr val="FF0000"/>
                        </a:solidFill>
                      </a:endParaRPr>
                    </a:p>
                  </a:txBody>
                  <a:tcPr/>
                </a:tc>
                <a:tc>
                  <a:txBody>
                    <a:bodyPr/>
                    <a:lstStyle/>
                    <a:p>
                      <a:pPr algn="ctr"/>
                      <a:r>
                        <a:rPr lang="it-IT" sz="1400" b="1" dirty="0" smtClean="0">
                          <a:solidFill>
                            <a:srgbClr val="FF0000"/>
                          </a:solidFill>
                        </a:rPr>
                        <a:t>699</a:t>
                      </a:r>
                      <a:endParaRPr lang="it-IT" sz="1400" b="1" dirty="0">
                        <a:solidFill>
                          <a:srgbClr val="FF0000"/>
                        </a:solidFill>
                      </a:endParaRPr>
                    </a:p>
                  </a:txBody>
                  <a:tcPr/>
                </a:tc>
                <a:tc>
                  <a:txBody>
                    <a:bodyPr/>
                    <a:lstStyle/>
                    <a:p>
                      <a:pPr algn="ctr"/>
                      <a:r>
                        <a:rPr lang="it-IT" sz="1400" b="1" dirty="0" smtClean="0">
                          <a:solidFill>
                            <a:srgbClr val="FF0000"/>
                          </a:solidFill>
                        </a:rPr>
                        <a:t>3237</a:t>
                      </a:r>
                      <a:endParaRPr lang="it-IT" sz="1400" b="1" dirty="0">
                        <a:solidFill>
                          <a:srgbClr val="FF0000"/>
                        </a:solidFill>
                      </a:endParaRPr>
                    </a:p>
                  </a:txBody>
                  <a:tcPr/>
                </a:tc>
                <a:tc vMerge="1">
                  <a:txBody>
                    <a:bodyPr/>
                    <a:lstStyle/>
                    <a:p>
                      <a:endParaRPr lang="it-IT" sz="1400" dirty="0" smtClean="0">
                        <a:solidFill>
                          <a:srgbClr val="FF0000"/>
                        </a:solidFill>
                      </a:endParaRPr>
                    </a:p>
                  </a:txBody>
                  <a:tcPr/>
                </a:tc>
              </a:tr>
            </a:tbl>
          </a:graphicData>
        </a:graphic>
      </p:graphicFrame>
    </p:spTree>
    <p:extLst>
      <p:ext uri="{BB962C8B-B14F-4D97-AF65-F5344CB8AC3E}">
        <p14:creationId xmlns:p14="http://schemas.microsoft.com/office/powerpoint/2010/main" val="4275024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2101"/>
            <a:ext cx="8229600" cy="558563"/>
          </a:xfrm>
          <a:noFill/>
        </p:spPr>
        <p:style>
          <a:lnRef idx="1">
            <a:schemeClr val="accent4"/>
          </a:lnRef>
          <a:fillRef idx="2">
            <a:schemeClr val="accent4"/>
          </a:fillRef>
          <a:effectRef idx="1">
            <a:schemeClr val="accent4"/>
          </a:effectRef>
          <a:fontRef idx="minor">
            <a:schemeClr val="dk1"/>
          </a:fontRef>
        </p:style>
        <p:txBody>
          <a:bodyPr/>
          <a:lstStyle/>
          <a:p>
            <a:r>
              <a:rPr lang="it-IT" sz="2400" b="1" dirty="0" smtClean="0">
                <a:solidFill>
                  <a:srgbClr val="006600"/>
                </a:solidFill>
                <a:cs typeface="Helvetica" pitchFamily="34" charset="0"/>
              </a:rPr>
              <a:t>Legge Regionale 15 marzo 2016  - n. 4</a:t>
            </a:r>
            <a:endParaRPr lang="it-IT" sz="2400" dirty="0">
              <a:solidFill>
                <a:srgbClr val="FF0000"/>
              </a:solidFill>
            </a:endParaRPr>
          </a:p>
        </p:txBody>
      </p:sp>
      <p:sp>
        <p:nvSpPr>
          <p:cNvPr id="8" name="CasellaDiTesto 7"/>
          <p:cNvSpPr txBox="1">
            <a:spLocks noChangeArrowheads="1"/>
          </p:cNvSpPr>
          <p:nvPr/>
        </p:nvSpPr>
        <p:spPr bwMode="auto">
          <a:xfrm>
            <a:off x="488092" y="1228609"/>
            <a:ext cx="81987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fontAlgn="base" hangingPunct="1">
              <a:spcBef>
                <a:spcPct val="0"/>
              </a:spcBef>
              <a:spcAft>
                <a:spcPct val="0"/>
              </a:spcAft>
              <a:buNone/>
            </a:pPr>
            <a:r>
              <a:rPr lang="it-IT" altLang="it-IT" sz="1800" b="1" dirty="0">
                <a:solidFill>
                  <a:prstClr val="black"/>
                </a:solidFill>
              </a:rPr>
              <a:t>Art. </a:t>
            </a:r>
            <a:r>
              <a:rPr lang="it-IT" altLang="it-IT" sz="1800" b="1" dirty="0" smtClean="0">
                <a:solidFill>
                  <a:prstClr val="black"/>
                </a:solidFill>
              </a:rPr>
              <a:t>13 Promozione </a:t>
            </a:r>
            <a:r>
              <a:rPr lang="it-IT" altLang="it-IT" sz="1800" b="1" dirty="0">
                <a:solidFill>
                  <a:prstClr val="black"/>
                </a:solidFill>
              </a:rPr>
              <a:t>della regolarizzazione di opere e di occupazioni senza titolo </a:t>
            </a:r>
            <a:r>
              <a:rPr lang="it-IT" altLang="it-IT" sz="1800" b="1" dirty="0" err="1">
                <a:solidFill>
                  <a:prstClr val="black"/>
                </a:solidFill>
              </a:rPr>
              <a:t>concessorio</a:t>
            </a:r>
            <a:r>
              <a:rPr lang="it-IT" altLang="it-IT" sz="1800" b="1" dirty="0">
                <a:solidFill>
                  <a:prstClr val="black"/>
                </a:solidFill>
              </a:rPr>
              <a:t> in aree del </a:t>
            </a:r>
            <a:r>
              <a:rPr lang="it-IT" altLang="it-IT" sz="1800" b="1" dirty="0" smtClean="0">
                <a:solidFill>
                  <a:prstClr val="black"/>
                </a:solidFill>
              </a:rPr>
              <a:t>demanio idrico fluviale</a:t>
            </a:r>
          </a:p>
        </p:txBody>
      </p:sp>
      <p:sp>
        <p:nvSpPr>
          <p:cNvPr id="4" name="CasellaDiTesto 3"/>
          <p:cNvSpPr txBox="1">
            <a:spLocks noChangeArrowheads="1"/>
          </p:cNvSpPr>
          <p:nvPr/>
        </p:nvSpPr>
        <p:spPr bwMode="auto">
          <a:xfrm>
            <a:off x="472646" y="1961852"/>
            <a:ext cx="8198708" cy="379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0" fontAlgn="base">
              <a:buNone/>
            </a:pPr>
            <a:r>
              <a:rPr lang="it-IT" sz="1200" dirty="0" smtClean="0"/>
              <a:t>1. Fermo </a:t>
            </a:r>
            <a:r>
              <a:rPr lang="it-IT" sz="1200" dirty="0"/>
              <a:t>restando quanto previsto dall'articolo 12, al fine di promuovere la regolarizzazione delle opere e delle occupazioni delle aree del demanio idrico fluviale esistenti alla data di entrata in vigore della presente legge, purché compatibili con il regime idraulico dei corsi d'acqua e con i vincoli stabiliti per l'area, in caso di richiesta di regolarizzazione da parte dell'occupante dell'intero intervento realizzato o della parte di esso da regolarizzare presentata entro cinque anni dalla data di entrata in vigore della presente legge, è dovuta l'indennità di occupazione senza l'applicazione della sanzione prevista dall'articolo 5 della </a:t>
            </a:r>
            <a:r>
              <a:rPr lang="it-IT" sz="1200" dirty="0" err="1"/>
              <a:t>l.r</a:t>
            </a:r>
            <a:r>
              <a:rPr lang="it-IT" sz="1200" dirty="0"/>
              <a:t>. 10/2009. L'indennità di cui al primo periodo è stabilita in misura pari all'importo del canone </a:t>
            </a:r>
            <a:r>
              <a:rPr lang="it-IT" sz="1200" dirty="0" err="1"/>
              <a:t>concessorio</a:t>
            </a:r>
            <a:r>
              <a:rPr lang="it-IT" sz="1200" dirty="0"/>
              <a:t> non corrisposto, raddoppiato in caso di occupazione fisica dell'area demaniale, per ciascun anno di occupazione senza titolo calcolata retroattivamente fino a un massimo di cinque annualità, incrementato del sette per cento. Per la determinazione dell'indennità di cui al presente comma ci si riferisce all'importo del canone stabilito per ciascuna annualità dell'ultimo quinquennio di relativa occupazione senza titolo.</a:t>
            </a:r>
          </a:p>
          <a:p>
            <a:pPr lvl="0" fontAlgn="base">
              <a:buNone/>
            </a:pPr>
            <a:r>
              <a:rPr lang="it-IT" sz="1200" dirty="0" smtClean="0"/>
              <a:t>2. Per </a:t>
            </a:r>
            <a:r>
              <a:rPr lang="it-IT" sz="1200" dirty="0"/>
              <a:t>le finalità di cui al comma 1</a:t>
            </a:r>
            <a:r>
              <a:rPr lang="it-IT" sz="1600" b="1" dirty="0"/>
              <a:t>, </a:t>
            </a:r>
            <a:r>
              <a:rPr lang="it-IT" sz="1400" b="1" dirty="0">
                <a:solidFill>
                  <a:srgbClr val="FF0000"/>
                </a:solidFill>
              </a:rPr>
              <a:t>la Giunta regionale può stipulare convenzioni con soggetti gestori o proprietari di reti tecnologiche e infrastrutturali che interferiscono con il reticolo stesso</a:t>
            </a:r>
            <a:r>
              <a:rPr lang="it-IT" sz="1400" dirty="0">
                <a:solidFill>
                  <a:srgbClr val="FF0000"/>
                </a:solidFill>
              </a:rPr>
              <a:t>.</a:t>
            </a:r>
          </a:p>
          <a:p>
            <a:pPr lvl="0" fontAlgn="base">
              <a:buNone/>
            </a:pPr>
            <a:r>
              <a:rPr lang="it-IT" sz="1200" dirty="0" smtClean="0"/>
              <a:t>3. I </a:t>
            </a:r>
            <a:r>
              <a:rPr lang="it-IT" sz="1200" dirty="0"/>
              <a:t>soggetti di cui al comma 2 che richiedono la regolarizzazione, segnalando sul supporto informatico di cui all'articolo 8 le interferenze delle proprie reti con il reticolo idrico principale regionale e </a:t>
            </a:r>
            <a:r>
              <a:rPr lang="it-IT" sz="1200" dirty="0" err="1"/>
              <a:t>georeferenziandole</a:t>
            </a:r>
            <a:r>
              <a:rPr lang="it-IT" sz="1200" dirty="0"/>
              <a:t>, possono usufruire di una </a:t>
            </a:r>
            <a:r>
              <a:rPr lang="it-IT" sz="1400" b="1" dirty="0"/>
              <a:t>riduzione sull'importo dei canoni di polizia idraulica</a:t>
            </a:r>
            <a:r>
              <a:rPr lang="it-IT" sz="1200" dirty="0"/>
              <a:t>.</a:t>
            </a:r>
          </a:p>
          <a:p>
            <a:pPr lvl="0" fontAlgn="base">
              <a:buNone/>
            </a:pPr>
            <a:r>
              <a:rPr lang="it-IT" sz="1200" dirty="0" smtClean="0"/>
              <a:t>4. La </a:t>
            </a:r>
            <a:r>
              <a:rPr lang="it-IT" sz="1200" dirty="0"/>
              <a:t>Giunta regionale stabilisce, con successivo provvedimento, i </a:t>
            </a:r>
            <a:r>
              <a:rPr lang="it-IT" sz="1400" b="1" dirty="0"/>
              <a:t>criteri per la determinazione, in sede </a:t>
            </a:r>
            <a:r>
              <a:rPr lang="it-IT" sz="1400" b="1" dirty="0" smtClean="0"/>
              <a:t>di convenzione </a:t>
            </a:r>
            <a:r>
              <a:rPr lang="it-IT" sz="1400" b="1" dirty="0"/>
              <a:t>di cui al comma 2, della percentuale di riduzione sull'importo dei canoni di polizia idraulica e sulla relativa cauzione</a:t>
            </a:r>
            <a:r>
              <a:rPr lang="it-IT" sz="1200" dirty="0"/>
              <a:t>, ove </a:t>
            </a:r>
            <a:r>
              <a:rPr lang="it-IT" sz="1200" dirty="0" smtClean="0"/>
              <a:t>dovuta, comunque </a:t>
            </a:r>
            <a:r>
              <a:rPr lang="it-IT" sz="1200" dirty="0"/>
              <a:t>non superiore al novanta per cento dell'importo totale del canone.</a:t>
            </a:r>
          </a:p>
        </p:txBody>
      </p:sp>
    </p:spTree>
    <p:extLst>
      <p:ext uri="{BB962C8B-B14F-4D97-AF65-F5344CB8AC3E}">
        <p14:creationId xmlns:p14="http://schemas.microsoft.com/office/powerpoint/2010/main" val="1819958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2101"/>
            <a:ext cx="8229600" cy="575816"/>
          </a:xfrm>
          <a:noFill/>
        </p:spPr>
        <p:style>
          <a:lnRef idx="1">
            <a:schemeClr val="accent4"/>
          </a:lnRef>
          <a:fillRef idx="2">
            <a:schemeClr val="accent4"/>
          </a:fillRef>
          <a:effectRef idx="1">
            <a:schemeClr val="accent4"/>
          </a:effectRef>
          <a:fontRef idx="minor">
            <a:schemeClr val="dk1"/>
          </a:fontRef>
        </p:style>
        <p:txBody>
          <a:bodyPr/>
          <a:lstStyle/>
          <a:p>
            <a:r>
              <a:rPr lang="it-IT" altLang="it-IT" sz="2400" b="1" dirty="0">
                <a:solidFill>
                  <a:srgbClr val="006600"/>
                </a:solidFill>
                <a:cs typeface="Helvetica" pitchFamily="34" charset="0"/>
              </a:rPr>
              <a:t>Convenzioni «Grandi Utenti» </a:t>
            </a:r>
            <a:r>
              <a:rPr lang="it-IT" altLang="it-IT" sz="2400" b="1" dirty="0" smtClean="0">
                <a:solidFill>
                  <a:srgbClr val="006600"/>
                </a:solidFill>
                <a:cs typeface="Helvetica" pitchFamily="34" charset="0"/>
              </a:rPr>
              <a:t>post L.R</a:t>
            </a:r>
            <a:r>
              <a:rPr lang="it-IT" altLang="it-IT" sz="2400" b="1" dirty="0">
                <a:solidFill>
                  <a:srgbClr val="006600"/>
                </a:solidFill>
                <a:cs typeface="Helvetica" pitchFamily="34" charset="0"/>
              </a:rPr>
              <a:t>. N. 4/2016</a:t>
            </a:r>
            <a:endParaRPr lang="it-IT" sz="2400" dirty="0">
              <a:solidFill>
                <a:srgbClr val="FF0000"/>
              </a:solidFill>
            </a:endParaRPr>
          </a:p>
        </p:txBody>
      </p:sp>
      <p:graphicFrame>
        <p:nvGraphicFramePr>
          <p:cNvPr id="3" name="Tabella 2"/>
          <p:cNvGraphicFramePr>
            <a:graphicFrameLocks noGrp="1"/>
          </p:cNvGraphicFramePr>
          <p:nvPr>
            <p:extLst>
              <p:ext uri="{D42A27DB-BD31-4B8C-83A1-F6EECF244321}">
                <p14:modId xmlns:p14="http://schemas.microsoft.com/office/powerpoint/2010/main" val="2807314473"/>
              </p:ext>
            </p:extLst>
          </p:nvPr>
        </p:nvGraphicFramePr>
        <p:xfrm>
          <a:off x="637189" y="2124318"/>
          <a:ext cx="7869622" cy="3018051"/>
        </p:xfrm>
        <a:graphic>
          <a:graphicData uri="http://schemas.openxmlformats.org/drawingml/2006/table">
            <a:tbl>
              <a:tblPr firstRow="1" bandRow="1">
                <a:tableStyleId>{5C22544A-7EE6-4342-B048-85BDC9FD1C3A}</a:tableStyleId>
              </a:tblPr>
              <a:tblGrid>
                <a:gridCol w="2876867"/>
                <a:gridCol w="1536804"/>
                <a:gridCol w="1488546"/>
                <a:gridCol w="1967405"/>
              </a:tblGrid>
              <a:tr h="891828">
                <a:tc>
                  <a:txBody>
                    <a:bodyPr/>
                    <a:lstStyle/>
                    <a:p>
                      <a:r>
                        <a:rPr lang="it-IT" sz="1600" dirty="0" smtClean="0"/>
                        <a:t>Società</a:t>
                      </a:r>
                      <a:endParaRPr lang="it-IT" sz="1600" dirty="0"/>
                    </a:p>
                  </a:txBody>
                  <a:tcPr/>
                </a:tc>
                <a:tc>
                  <a:txBody>
                    <a:bodyPr/>
                    <a:lstStyle/>
                    <a:p>
                      <a:r>
                        <a:rPr lang="it-IT" sz="1600" dirty="0" smtClean="0"/>
                        <a:t>Opere interferenti (prima)</a:t>
                      </a:r>
                      <a:endParaRPr lang="it-IT"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600" dirty="0" smtClean="0"/>
                        <a:t>Opere interferenti (dopo)</a:t>
                      </a:r>
                    </a:p>
                    <a:p>
                      <a:endParaRPr lang="it-IT" sz="1600" dirty="0"/>
                    </a:p>
                  </a:txBody>
                  <a:tcPr/>
                </a:tc>
                <a:tc>
                  <a:txBody>
                    <a:bodyPr/>
                    <a:lstStyle/>
                    <a:p>
                      <a:r>
                        <a:rPr lang="it-IT" sz="1600" dirty="0" smtClean="0"/>
                        <a:t>Incremento %</a:t>
                      </a:r>
                      <a:endParaRPr lang="it-IT" sz="1600" dirty="0"/>
                    </a:p>
                  </a:txBody>
                  <a:tcPr/>
                </a:tc>
              </a:tr>
              <a:tr h="68602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400" b="1" dirty="0" smtClean="0"/>
                        <a:t>PAVIA ACQUE </a:t>
                      </a:r>
                      <a:r>
                        <a:rPr lang="it-IT" sz="1400" b="1" dirty="0" err="1" smtClean="0"/>
                        <a:t>S.c.a.r.l</a:t>
                      </a:r>
                      <a:r>
                        <a:rPr lang="it-IT" sz="1400" b="1" dirty="0" smtClean="0"/>
                        <a:t>. </a:t>
                      </a:r>
                      <a:endParaRPr lang="it-IT" sz="1400" b="1" dirty="0"/>
                    </a:p>
                  </a:txBody>
                  <a:tcPr/>
                </a:tc>
                <a:tc>
                  <a:txBody>
                    <a:bodyPr/>
                    <a:lstStyle/>
                    <a:p>
                      <a:pPr algn="ctr"/>
                      <a:r>
                        <a:rPr lang="it-IT" sz="1400" b="1" dirty="0" smtClean="0"/>
                        <a:t>141</a:t>
                      </a:r>
                    </a:p>
                  </a:txBody>
                  <a:tcPr/>
                </a:tc>
                <a:tc>
                  <a:txBody>
                    <a:bodyPr/>
                    <a:lstStyle/>
                    <a:p>
                      <a:pPr algn="ctr"/>
                      <a:r>
                        <a:rPr lang="it-IT" sz="1400" b="1" dirty="0" smtClean="0"/>
                        <a:t>638</a:t>
                      </a:r>
                    </a:p>
                  </a:txBody>
                  <a:tcPr/>
                </a:tc>
                <a:tc rowSpan="4">
                  <a:txBody>
                    <a:bodyPr/>
                    <a:lstStyle/>
                    <a:p>
                      <a:pPr marL="0" algn="ctr" defTabSz="457200" rtl="0" eaLnBrk="1" latinLnBrk="0" hangingPunct="1"/>
                      <a:endParaRPr lang="it-IT" sz="1600" b="1" kern="1200" dirty="0" smtClean="0">
                        <a:solidFill>
                          <a:srgbClr val="FF0000"/>
                        </a:solidFill>
                        <a:latin typeface="+mn-lt"/>
                        <a:ea typeface="+mn-ea"/>
                        <a:cs typeface="+mn-cs"/>
                      </a:endParaRPr>
                    </a:p>
                    <a:p>
                      <a:pPr marL="0" algn="ctr" defTabSz="457200" rtl="0" eaLnBrk="1" latinLnBrk="0" hangingPunct="1"/>
                      <a:endParaRPr lang="it-IT" sz="1600" b="1" kern="1200" dirty="0" smtClean="0">
                        <a:solidFill>
                          <a:srgbClr val="FF0000"/>
                        </a:solidFill>
                        <a:latin typeface="+mn-lt"/>
                        <a:ea typeface="+mn-ea"/>
                        <a:cs typeface="+mn-cs"/>
                      </a:endParaRPr>
                    </a:p>
                    <a:p>
                      <a:pPr marL="0" algn="ctr" defTabSz="457200" rtl="0" eaLnBrk="1" latinLnBrk="0" hangingPunct="1"/>
                      <a:endParaRPr lang="it-IT" sz="1600" b="1" kern="1200" dirty="0" smtClean="0">
                        <a:solidFill>
                          <a:srgbClr val="FF0000"/>
                        </a:solidFill>
                        <a:latin typeface="+mn-lt"/>
                        <a:ea typeface="+mn-ea"/>
                        <a:cs typeface="+mn-cs"/>
                      </a:endParaRPr>
                    </a:p>
                    <a:p>
                      <a:pPr marL="0" algn="ctr" defTabSz="457200" rtl="0" eaLnBrk="1" latinLnBrk="0" hangingPunct="1"/>
                      <a:r>
                        <a:rPr lang="it-IT" sz="1600" b="1" kern="1200" dirty="0" smtClean="0">
                          <a:solidFill>
                            <a:srgbClr val="FF0000"/>
                          </a:solidFill>
                          <a:latin typeface="+mn-lt"/>
                          <a:ea typeface="+mn-ea"/>
                          <a:cs typeface="+mn-cs"/>
                        </a:rPr>
                        <a:t>245%</a:t>
                      </a:r>
                      <a:endParaRPr lang="it-IT" sz="1600" b="1" kern="1200" dirty="0">
                        <a:solidFill>
                          <a:srgbClr val="FF0000"/>
                        </a:solidFill>
                        <a:latin typeface="+mn-lt"/>
                        <a:ea typeface="+mn-ea"/>
                        <a:cs typeface="+mn-cs"/>
                      </a:endParaRPr>
                    </a:p>
                  </a:txBody>
                  <a:tcPr/>
                </a:tc>
              </a:tr>
              <a:tr h="4802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400" b="1" dirty="0" smtClean="0"/>
                        <a:t>Padania Acque S.p.A.</a:t>
                      </a:r>
                      <a:endParaRPr lang="it-IT" sz="1400" b="1" dirty="0"/>
                    </a:p>
                  </a:txBody>
                  <a:tcPr/>
                </a:tc>
                <a:tc>
                  <a:txBody>
                    <a:bodyPr/>
                    <a:lstStyle/>
                    <a:p>
                      <a:pPr algn="ctr"/>
                      <a:r>
                        <a:rPr lang="it-IT" sz="1400" b="1" dirty="0" smtClean="0"/>
                        <a:t>53</a:t>
                      </a:r>
                      <a:endParaRPr lang="it-IT" sz="1400" b="1" dirty="0"/>
                    </a:p>
                  </a:txBody>
                  <a:tcPr/>
                </a:tc>
                <a:tc>
                  <a:txBody>
                    <a:bodyPr/>
                    <a:lstStyle/>
                    <a:p>
                      <a:pPr algn="ctr"/>
                      <a:r>
                        <a:rPr lang="it-IT" sz="1400" b="1" dirty="0" smtClean="0"/>
                        <a:t>87</a:t>
                      </a:r>
                      <a:endParaRPr lang="it-IT" sz="1400" b="1" dirty="0"/>
                    </a:p>
                  </a:txBody>
                  <a:tcPr/>
                </a:tc>
                <a:tc vMerge="1">
                  <a:txBody>
                    <a:bodyPr/>
                    <a:lstStyle/>
                    <a:p>
                      <a:endParaRPr lang="it-IT" sz="1400" dirty="0"/>
                    </a:p>
                  </a:txBody>
                  <a:tcPr/>
                </a:tc>
              </a:tr>
              <a:tr h="4802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400" b="1" dirty="0" smtClean="0"/>
                        <a:t>S.A.L. Società Acqua Lodigiana S.r.l. </a:t>
                      </a:r>
                      <a:endParaRPr lang="it-IT" sz="1400" b="1" dirty="0"/>
                    </a:p>
                  </a:txBody>
                  <a:tcPr/>
                </a:tc>
                <a:tc>
                  <a:txBody>
                    <a:bodyPr/>
                    <a:lstStyle/>
                    <a:p>
                      <a:pPr algn="ctr"/>
                      <a:r>
                        <a:rPr lang="it-IT" sz="1400" b="1" dirty="0" smtClean="0"/>
                        <a:t>51</a:t>
                      </a:r>
                      <a:endParaRPr lang="it-IT" sz="1400" b="1" dirty="0"/>
                    </a:p>
                  </a:txBody>
                  <a:tcPr/>
                </a:tc>
                <a:tc>
                  <a:txBody>
                    <a:bodyPr/>
                    <a:lstStyle/>
                    <a:p>
                      <a:pPr algn="ctr"/>
                      <a:r>
                        <a:rPr lang="it-IT" sz="1400" b="1" dirty="0" smtClean="0"/>
                        <a:t>119</a:t>
                      </a:r>
                      <a:endParaRPr lang="it-IT" sz="1400" b="1" dirty="0"/>
                    </a:p>
                  </a:txBody>
                  <a:tcPr/>
                </a:tc>
                <a:tc vMerge="1">
                  <a:txBody>
                    <a:bodyPr/>
                    <a:lstStyle/>
                    <a:p>
                      <a:endParaRPr lang="it-IT" sz="1400" dirty="0"/>
                    </a:p>
                  </a:txBody>
                  <a:tcPr/>
                </a:tc>
              </a:tr>
              <a:tr h="259080">
                <a:tc>
                  <a:txBody>
                    <a:bodyPr/>
                    <a:lstStyle/>
                    <a:p>
                      <a:r>
                        <a:rPr lang="it-IT" sz="1400" b="1" dirty="0" smtClean="0">
                          <a:solidFill>
                            <a:srgbClr val="FF0000"/>
                          </a:solidFill>
                        </a:rPr>
                        <a:t>TOTALE</a:t>
                      </a:r>
                      <a:endParaRPr lang="it-IT" sz="1400" b="1" dirty="0">
                        <a:solidFill>
                          <a:srgbClr val="FF0000"/>
                        </a:solidFill>
                      </a:endParaRPr>
                    </a:p>
                  </a:txBody>
                  <a:tcPr/>
                </a:tc>
                <a:tc>
                  <a:txBody>
                    <a:bodyPr/>
                    <a:lstStyle/>
                    <a:p>
                      <a:pPr algn="ctr"/>
                      <a:r>
                        <a:rPr lang="it-IT" sz="1400" b="1" dirty="0" smtClean="0">
                          <a:solidFill>
                            <a:srgbClr val="FF0000"/>
                          </a:solidFill>
                        </a:rPr>
                        <a:t>245</a:t>
                      </a:r>
                      <a:endParaRPr lang="it-IT" sz="1400" b="1" dirty="0">
                        <a:solidFill>
                          <a:srgbClr val="FF0000"/>
                        </a:solidFill>
                      </a:endParaRPr>
                    </a:p>
                  </a:txBody>
                  <a:tcPr/>
                </a:tc>
                <a:tc>
                  <a:txBody>
                    <a:bodyPr/>
                    <a:lstStyle/>
                    <a:p>
                      <a:pPr algn="ctr"/>
                      <a:r>
                        <a:rPr lang="it-IT" sz="1400" b="1" dirty="0" smtClean="0">
                          <a:solidFill>
                            <a:srgbClr val="FF0000"/>
                          </a:solidFill>
                        </a:rPr>
                        <a:t>844</a:t>
                      </a:r>
                      <a:endParaRPr lang="it-IT" sz="1400" b="1" dirty="0">
                        <a:solidFill>
                          <a:srgbClr val="FF0000"/>
                        </a:solidFill>
                      </a:endParaRPr>
                    </a:p>
                  </a:txBody>
                  <a:tcPr/>
                </a:tc>
                <a:tc vMerge="1">
                  <a:txBody>
                    <a:bodyPr/>
                    <a:lstStyle/>
                    <a:p>
                      <a:endParaRPr lang="it-IT" sz="1400" dirty="0" smtClean="0">
                        <a:solidFill>
                          <a:srgbClr val="FF0000"/>
                        </a:solidFill>
                      </a:endParaRPr>
                    </a:p>
                  </a:txBody>
                  <a:tcPr/>
                </a:tc>
              </a:tr>
            </a:tbl>
          </a:graphicData>
        </a:graphic>
      </p:graphicFrame>
    </p:spTree>
    <p:extLst>
      <p:ext uri="{BB962C8B-B14F-4D97-AF65-F5344CB8AC3E}">
        <p14:creationId xmlns:p14="http://schemas.microsoft.com/office/powerpoint/2010/main" val="2636088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2101"/>
            <a:ext cx="8229600" cy="558563"/>
          </a:xfrm>
          <a:noFill/>
        </p:spPr>
        <p:style>
          <a:lnRef idx="1">
            <a:schemeClr val="accent4"/>
          </a:lnRef>
          <a:fillRef idx="2">
            <a:schemeClr val="accent4"/>
          </a:fillRef>
          <a:effectRef idx="1">
            <a:schemeClr val="accent4"/>
          </a:effectRef>
          <a:fontRef idx="minor">
            <a:schemeClr val="dk1"/>
          </a:fontRef>
        </p:style>
        <p:txBody>
          <a:bodyPr/>
          <a:lstStyle/>
          <a:p>
            <a:r>
              <a:rPr lang="it-IT" altLang="it-IT" sz="2400" b="1" dirty="0" smtClean="0">
                <a:solidFill>
                  <a:srgbClr val="006600"/>
                </a:solidFill>
                <a:cs typeface="Helvetica" pitchFamily="34" charset="0"/>
              </a:rPr>
              <a:t>Vantaggi…</a:t>
            </a:r>
            <a:r>
              <a:rPr lang="it-IT" altLang="it-IT" sz="2400" b="1" dirty="0">
                <a:solidFill>
                  <a:prstClr val="black"/>
                </a:solidFill>
              </a:rPr>
              <a:t/>
            </a:r>
            <a:br>
              <a:rPr lang="it-IT" altLang="it-IT" sz="2400" b="1" dirty="0">
                <a:solidFill>
                  <a:prstClr val="black"/>
                </a:solidFill>
              </a:rPr>
            </a:br>
            <a:endParaRPr lang="it-IT" sz="2400" dirty="0">
              <a:solidFill>
                <a:srgbClr val="FF0000"/>
              </a:solidFill>
            </a:endParaRPr>
          </a:p>
        </p:txBody>
      </p:sp>
      <p:sp>
        <p:nvSpPr>
          <p:cNvPr id="3" name="CasellaDiTesto 2"/>
          <p:cNvSpPr txBox="1"/>
          <p:nvPr/>
        </p:nvSpPr>
        <p:spPr>
          <a:xfrm>
            <a:off x="655608" y="1725283"/>
            <a:ext cx="781553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t>G</a:t>
            </a:r>
            <a:r>
              <a:rPr lang="it-IT" dirty="0" smtClean="0"/>
              <a:t>estione </a:t>
            </a:r>
            <a:r>
              <a:rPr lang="it-IT" dirty="0"/>
              <a:t>semplificata ed efficiente delle concessioni di Polizia </a:t>
            </a:r>
            <a:r>
              <a:rPr lang="it-IT" dirty="0" smtClean="0"/>
              <a:t>Idraulica</a:t>
            </a:r>
            <a:endParaRPr lang="it-IT" dirty="0"/>
          </a:p>
        </p:txBody>
      </p:sp>
      <p:sp>
        <p:nvSpPr>
          <p:cNvPr id="6" name="CasellaDiTesto 5"/>
          <p:cNvSpPr txBox="1"/>
          <p:nvPr/>
        </p:nvSpPr>
        <p:spPr>
          <a:xfrm>
            <a:off x="655608" y="2136075"/>
            <a:ext cx="781553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t>M</a:t>
            </a:r>
            <a:r>
              <a:rPr lang="it-IT" dirty="0" smtClean="0"/>
              <a:t>iglioramento </a:t>
            </a:r>
            <a:r>
              <a:rPr lang="it-IT" dirty="0"/>
              <a:t>delle conoscenze sulle opere presenti lungo il reticolo idrico</a:t>
            </a:r>
          </a:p>
        </p:txBody>
      </p:sp>
      <p:sp>
        <p:nvSpPr>
          <p:cNvPr id="9" name="CasellaDiTesto 8"/>
          <p:cNvSpPr txBox="1"/>
          <p:nvPr/>
        </p:nvSpPr>
        <p:spPr>
          <a:xfrm>
            <a:off x="655608" y="2583235"/>
            <a:ext cx="781553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t>R</a:t>
            </a:r>
            <a:r>
              <a:rPr lang="it-IT" dirty="0" smtClean="0"/>
              <a:t>egolarizzazione </a:t>
            </a:r>
            <a:r>
              <a:rPr lang="it-IT" dirty="0"/>
              <a:t>di concessioni </a:t>
            </a:r>
            <a:r>
              <a:rPr lang="it-IT" dirty="0" smtClean="0"/>
              <a:t>e/o </a:t>
            </a:r>
            <a:r>
              <a:rPr lang="it-IT" dirty="0"/>
              <a:t>occupazioni pregresse</a:t>
            </a:r>
          </a:p>
        </p:txBody>
      </p:sp>
      <p:sp>
        <p:nvSpPr>
          <p:cNvPr id="10" name="CasellaDiTesto 9"/>
          <p:cNvSpPr txBox="1"/>
          <p:nvPr/>
        </p:nvSpPr>
        <p:spPr>
          <a:xfrm>
            <a:off x="655608" y="3026282"/>
            <a:ext cx="7815532"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t>G</a:t>
            </a:r>
            <a:r>
              <a:rPr lang="it-IT" dirty="0" smtClean="0"/>
              <a:t>aranzia </a:t>
            </a:r>
            <a:r>
              <a:rPr lang="it-IT" dirty="0"/>
              <a:t>di introito dei canoni </a:t>
            </a:r>
            <a:r>
              <a:rPr lang="it-IT" dirty="0" smtClean="0"/>
              <a:t>attraverso </a:t>
            </a:r>
            <a:r>
              <a:rPr lang="it-IT" dirty="0"/>
              <a:t>la gestione delle </a:t>
            </a:r>
            <a:r>
              <a:rPr lang="it-IT" dirty="0" smtClean="0"/>
              <a:t>concessioni in convenzione </a:t>
            </a:r>
            <a:r>
              <a:rPr lang="it-IT" dirty="0"/>
              <a:t>con l’applicativo del Sistema Integrato di Polizia Idraulica e Utenze Idriche – SIPIUI</a:t>
            </a:r>
          </a:p>
        </p:txBody>
      </p:sp>
      <p:sp>
        <p:nvSpPr>
          <p:cNvPr id="7" name="CasellaDiTesto 6"/>
          <p:cNvSpPr txBox="1"/>
          <p:nvPr/>
        </p:nvSpPr>
        <p:spPr>
          <a:xfrm>
            <a:off x="655608" y="1242204"/>
            <a:ext cx="2613803" cy="37093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it-IT" b="1" dirty="0" smtClean="0"/>
              <a:t>Per Regione Lombardia</a:t>
            </a:r>
            <a:endParaRPr lang="it-IT" b="1" dirty="0"/>
          </a:p>
        </p:txBody>
      </p:sp>
      <p:sp>
        <p:nvSpPr>
          <p:cNvPr id="11" name="CasellaDiTesto 10"/>
          <p:cNvSpPr txBox="1"/>
          <p:nvPr/>
        </p:nvSpPr>
        <p:spPr>
          <a:xfrm>
            <a:off x="655608" y="4310335"/>
            <a:ext cx="2613803" cy="37093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it-IT" b="1" dirty="0" smtClean="0"/>
              <a:t>Per le società </a:t>
            </a:r>
            <a:endParaRPr lang="it-IT" b="1" dirty="0"/>
          </a:p>
        </p:txBody>
      </p:sp>
      <p:sp>
        <p:nvSpPr>
          <p:cNvPr id="12" name="CasellaDiTesto 11"/>
          <p:cNvSpPr txBox="1"/>
          <p:nvPr/>
        </p:nvSpPr>
        <p:spPr>
          <a:xfrm>
            <a:off x="655608" y="4793409"/>
            <a:ext cx="7815532"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dirty="0"/>
              <a:t>S</a:t>
            </a:r>
            <a:r>
              <a:rPr lang="it-IT" dirty="0" smtClean="0"/>
              <a:t>emplificazione della procedura amministrativa e della gestione delle concessioni</a:t>
            </a:r>
            <a:endParaRPr lang="it-IT" dirty="0"/>
          </a:p>
        </p:txBody>
      </p:sp>
      <p:sp>
        <p:nvSpPr>
          <p:cNvPr id="13" name="CasellaDiTesto 12"/>
          <p:cNvSpPr txBox="1"/>
          <p:nvPr/>
        </p:nvSpPr>
        <p:spPr>
          <a:xfrm>
            <a:off x="655608" y="5253452"/>
            <a:ext cx="781553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dirty="0" smtClean="0"/>
              <a:t>Possibilità di usufruire </a:t>
            </a:r>
            <a:r>
              <a:rPr lang="it-IT" dirty="0"/>
              <a:t>di una percentuale di riduzione sull'importo dei canoni di polizia idraulica</a:t>
            </a:r>
          </a:p>
        </p:txBody>
      </p:sp>
    </p:spTree>
    <p:extLst>
      <p:ext uri="{BB962C8B-B14F-4D97-AF65-F5344CB8AC3E}">
        <p14:creationId xmlns:p14="http://schemas.microsoft.com/office/powerpoint/2010/main" val="729595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57200" y="442101"/>
            <a:ext cx="8229600" cy="837696"/>
          </a:xfrm>
          <a:prstGeom prst="rect">
            <a:avLst/>
          </a:prstGeom>
          <a:noFill/>
        </p:spPr>
        <p:style>
          <a:lnRef idx="1">
            <a:schemeClr val="accent4"/>
          </a:lnRef>
          <a:fillRef idx="2">
            <a:schemeClr val="accent4"/>
          </a:fillRef>
          <a:effectRef idx="1">
            <a:schemeClr val="accent4"/>
          </a:effectRef>
          <a:fontRef idx="minor">
            <a:schemeClr val="dk1"/>
          </a:fontRef>
        </p:style>
        <p:txBody>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it-IT" altLang="it-IT" sz="2400" b="1" dirty="0" smtClean="0">
                <a:solidFill>
                  <a:srgbClr val="006600"/>
                </a:solidFill>
                <a:cs typeface="Helvetica" pitchFamily="34" charset="0"/>
              </a:rPr>
              <a:t>Provvedimento in attuazione dell’</a:t>
            </a:r>
            <a:r>
              <a:rPr lang="it-IT" altLang="it-IT" sz="2400" b="1" dirty="0">
                <a:solidFill>
                  <a:srgbClr val="006600"/>
                </a:solidFill>
                <a:cs typeface="Helvetica" pitchFamily="34" charset="0"/>
              </a:rPr>
              <a:t>a</a:t>
            </a:r>
            <a:r>
              <a:rPr lang="it-IT" sz="2400" b="1" dirty="0" smtClean="0">
                <a:solidFill>
                  <a:srgbClr val="006600"/>
                </a:solidFill>
                <a:cs typeface="Helvetica" pitchFamily="34" charset="0"/>
              </a:rPr>
              <a:t>rt</a:t>
            </a:r>
            <a:r>
              <a:rPr lang="it-IT" sz="2400" b="1" dirty="0">
                <a:solidFill>
                  <a:srgbClr val="006600"/>
                </a:solidFill>
                <a:cs typeface="Helvetica" pitchFamily="34" charset="0"/>
              </a:rPr>
              <a:t>. 13 c. 2 </a:t>
            </a:r>
            <a:r>
              <a:rPr lang="it-IT" sz="2400" b="1" dirty="0" smtClean="0">
                <a:solidFill>
                  <a:srgbClr val="006600"/>
                </a:solidFill>
                <a:cs typeface="Helvetica" pitchFamily="34" charset="0"/>
              </a:rPr>
              <a:t>della L.R</a:t>
            </a:r>
            <a:r>
              <a:rPr lang="it-IT" sz="2400" b="1" dirty="0">
                <a:solidFill>
                  <a:srgbClr val="006600"/>
                </a:solidFill>
                <a:cs typeface="Helvetica" pitchFamily="34" charset="0"/>
              </a:rPr>
              <a:t>. 15 marzo 2016 </a:t>
            </a:r>
            <a:r>
              <a:rPr lang="it-IT" sz="2400" b="1" dirty="0" smtClean="0">
                <a:solidFill>
                  <a:srgbClr val="006600"/>
                </a:solidFill>
                <a:cs typeface="Helvetica" pitchFamily="34" charset="0"/>
              </a:rPr>
              <a:t>- n.4</a:t>
            </a:r>
            <a:endParaRPr lang="it-IT" sz="2400" b="1" dirty="0">
              <a:solidFill>
                <a:srgbClr val="006600"/>
              </a:solidFill>
              <a:cs typeface="Helvetica" pitchFamily="34" charset="0"/>
            </a:endParaRPr>
          </a:p>
          <a:p>
            <a:r>
              <a:rPr lang="it-IT" altLang="it-IT" sz="2400" b="1" dirty="0" smtClean="0">
                <a:solidFill>
                  <a:prstClr val="black"/>
                </a:solidFill>
              </a:rPr>
              <a:t/>
            </a:r>
            <a:br>
              <a:rPr lang="it-IT" altLang="it-IT" sz="2400" b="1" dirty="0" smtClean="0">
                <a:solidFill>
                  <a:prstClr val="black"/>
                </a:solidFill>
              </a:rPr>
            </a:br>
            <a:endParaRPr lang="it-IT" sz="2400" dirty="0">
              <a:solidFill>
                <a:srgbClr val="FF0000"/>
              </a:solidFill>
            </a:endParaRPr>
          </a:p>
        </p:txBody>
      </p:sp>
      <p:sp>
        <p:nvSpPr>
          <p:cNvPr id="6" name="CasellaDiTesto 5"/>
          <p:cNvSpPr txBox="1">
            <a:spLocks noChangeArrowheads="1"/>
          </p:cNvSpPr>
          <p:nvPr/>
        </p:nvSpPr>
        <p:spPr bwMode="auto">
          <a:xfrm>
            <a:off x="472646" y="1573674"/>
            <a:ext cx="819870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0" algn="just" fontAlgn="base">
              <a:buNone/>
            </a:pPr>
            <a:r>
              <a:rPr lang="it-IT" sz="1600" dirty="0" smtClean="0"/>
              <a:t>«La </a:t>
            </a:r>
            <a:r>
              <a:rPr lang="it-IT" sz="1600" dirty="0"/>
              <a:t>Giunta regionale stabilisce, con successivo provvedimento, i </a:t>
            </a:r>
            <a:r>
              <a:rPr lang="it-IT" sz="1800" b="1" dirty="0"/>
              <a:t>criteri per la determinazione, in sede </a:t>
            </a:r>
            <a:r>
              <a:rPr lang="it-IT" sz="1800" b="1" dirty="0" smtClean="0"/>
              <a:t>di convenzione </a:t>
            </a:r>
            <a:r>
              <a:rPr lang="it-IT" sz="1800" b="1" dirty="0"/>
              <a:t>di cui al comma 2, della percentuale di riduzione sull'importo dei canoni di polizia idraulica e sulla relativa cauzione</a:t>
            </a:r>
            <a:r>
              <a:rPr lang="it-IT" sz="1600" dirty="0"/>
              <a:t>, ove </a:t>
            </a:r>
            <a:r>
              <a:rPr lang="it-IT" sz="1600" dirty="0" smtClean="0"/>
              <a:t>dovuta, comunque </a:t>
            </a:r>
            <a:r>
              <a:rPr lang="it-IT" sz="1600" b="1" dirty="0">
                <a:solidFill>
                  <a:srgbClr val="FF0000"/>
                </a:solidFill>
              </a:rPr>
              <a:t>non superiore al novanta per cento </a:t>
            </a:r>
            <a:r>
              <a:rPr lang="it-IT" sz="1600" dirty="0"/>
              <a:t>dell'importo totale del </a:t>
            </a:r>
            <a:r>
              <a:rPr lang="it-IT" sz="1600" dirty="0" smtClean="0"/>
              <a:t>canone».</a:t>
            </a:r>
            <a:endParaRPr lang="it-IT" sz="1600" dirty="0"/>
          </a:p>
        </p:txBody>
      </p:sp>
      <p:sp>
        <p:nvSpPr>
          <p:cNvPr id="8" name="CasellaDiTesto 7"/>
          <p:cNvSpPr txBox="1"/>
          <p:nvPr/>
        </p:nvSpPr>
        <p:spPr>
          <a:xfrm>
            <a:off x="2739810" y="2968865"/>
            <a:ext cx="3591975"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b="1" dirty="0" smtClean="0">
                <a:solidFill>
                  <a:schemeClr val="tx1"/>
                </a:solidFill>
              </a:rPr>
              <a:t>Fino ad oggi…</a:t>
            </a:r>
            <a:endParaRPr lang="it-IT" b="1" dirty="0">
              <a:solidFill>
                <a:schemeClr val="tx1"/>
              </a:solidFill>
            </a:endParaRPr>
          </a:p>
        </p:txBody>
      </p:sp>
      <p:sp>
        <p:nvSpPr>
          <p:cNvPr id="9" name="CasellaDiTesto 8"/>
          <p:cNvSpPr txBox="1"/>
          <p:nvPr/>
        </p:nvSpPr>
        <p:spPr>
          <a:xfrm>
            <a:off x="1440097" y="4531743"/>
            <a:ext cx="2907612"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it-IT" b="1" dirty="0" smtClean="0">
                <a:solidFill>
                  <a:schemeClr val="tx1"/>
                </a:solidFill>
              </a:rPr>
              <a:t>100% del </a:t>
            </a:r>
            <a:r>
              <a:rPr lang="it-IT" b="1" dirty="0">
                <a:solidFill>
                  <a:schemeClr val="tx1"/>
                </a:solidFill>
              </a:rPr>
              <a:t>canone previsto dall’allegato “F” alla </a:t>
            </a:r>
            <a:r>
              <a:rPr lang="it-IT" b="1" dirty="0" err="1" smtClean="0">
                <a:solidFill>
                  <a:schemeClr val="tx1"/>
                </a:solidFill>
              </a:rPr>
              <a:t>d.g.r</a:t>
            </a:r>
            <a:r>
              <a:rPr lang="it-IT" b="1" dirty="0" smtClean="0">
                <a:solidFill>
                  <a:schemeClr val="tx1"/>
                </a:solidFill>
              </a:rPr>
              <a:t>. n. 4229/2015</a:t>
            </a:r>
            <a:endParaRPr lang="it-IT" b="1" dirty="0">
              <a:solidFill>
                <a:schemeClr val="tx1"/>
              </a:solidFill>
            </a:endParaRPr>
          </a:p>
        </p:txBody>
      </p:sp>
      <p:sp>
        <p:nvSpPr>
          <p:cNvPr id="10" name="CasellaDiTesto 9"/>
          <p:cNvSpPr txBox="1"/>
          <p:nvPr/>
        </p:nvSpPr>
        <p:spPr>
          <a:xfrm>
            <a:off x="5079266" y="4531743"/>
            <a:ext cx="2907612" cy="92333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it-IT" b="1" dirty="0" smtClean="0">
                <a:solidFill>
                  <a:schemeClr val="tx1"/>
                </a:solidFill>
              </a:rPr>
              <a:t>10</a:t>
            </a:r>
            <a:r>
              <a:rPr lang="it-IT" b="1" dirty="0">
                <a:solidFill>
                  <a:schemeClr val="tx1"/>
                </a:solidFill>
              </a:rPr>
              <a:t>% del canone previsto dall’allegato “F” alla </a:t>
            </a:r>
            <a:r>
              <a:rPr lang="it-IT" b="1" dirty="0" err="1">
                <a:solidFill>
                  <a:schemeClr val="tx1"/>
                </a:solidFill>
              </a:rPr>
              <a:t>d.g.r</a:t>
            </a:r>
            <a:r>
              <a:rPr lang="it-IT" b="1" dirty="0">
                <a:solidFill>
                  <a:schemeClr val="tx1"/>
                </a:solidFill>
              </a:rPr>
              <a:t>. n. </a:t>
            </a:r>
            <a:r>
              <a:rPr lang="it-IT" b="1" dirty="0" smtClean="0">
                <a:solidFill>
                  <a:schemeClr val="tx1"/>
                </a:solidFill>
              </a:rPr>
              <a:t>4229/2015</a:t>
            </a:r>
            <a:endParaRPr lang="it-IT" b="1" dirty="0">
              <a:solidFill>
                <a:schemeClr val="tx1"/>
              </a:solidFill>
            </a:endParaRPr>
          </a:p>
        </p:txBody>
      </p:sp>
      <p:sp>
        <p:nvSpPr>
          <p:cNvPr id="2" name="Freccia a destra 1"/>
          <p:cNvSpPr/>
          <p:nvPr/>
        </p:nvSpPr>
        <p:spPr>
          <a:xfrm rot="5400000">
            <a:off x="2391193" y="3656560"/>
            <a:ext cx="1003055" cy="5568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Freccia a destra 10"/>
          <p:cNvSpPr/>
          <p:nvPr/>
        </p:nvSpPr>
        <p:spPr>
          <a:xfrm rot="5400000">
            <a:off x="5692235" y="3663736"/>
            <a:ext cx="1003055" cy="5568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99915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2910</TotalTime>
  <Words>1198</Words>
  <Application>Microsoft Office PowerPoint</Application>
  <PresentationFormat>Presentazione su schermo (4:3)</PresentationFormat>
  <Paragraphs>143</Paragraphs>
  <Slides>12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Arial</vt:lpstr>
      <vt:lpstr>Calibri</vt:lpstr>
      <vt:lpstr>Helvetica</vt:lpstr>
      <vt:lpstr>Times New Roman</vt:lpstr>
      <vt:lpstr>Office Theme</vt:lpstr>
      <vt:lpstr>Le Convenzioni «Grandi Utenti»</vt:lpstr>
      <vt:lpstr>Riferimenti normativi</vt:lpstr>
      <vt:lpstr>Schema convenzione di cui alla d.g.r. n. 4229/2015 (allegato G)</vt:lpstr>
      <vt:lpstr>Principali punti della convenzione di cui alla d.g.r. n. 4229/2015 (allegato G)</vt:lpstr>
      <vt:lpstr>Convenzioni «Grandi Utenti» antecedenti  alla L.R. N. 4/2016</vt:lpstr>
      <vt:lpstr>Legge Regionale 15 marzo 2016  - n. 4</vt:lpstr>
      <vt:lpstr>Convenzioni «Grandi Utenti» post L.R. N. 4/2016</vt:lpstr>
      <vt:lpstr>Vantaggi… </vt:lpstr>
      <vt:lpstr>Presentazione standard di PowerPoint</vt:lpstr>
      <vt:lpstr>Presentazione standard di PowerPoint</vt:lpstr>
      <vt:lpstr>Presentazione standard di PowerPoint</vt:lpstr>
      <vt:lpstr>Presentazione standard di PowerPoint</vt:lpstr>
    </vt:vector>
  </TitlesOfParts>
  <Company>AG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G</dc:creator>
  <cp:lastModifiedBy>Alessandro Cagnoni</cp:lastModifiedBy>
  <cp:revision>462</cp:revision>
  <cp:lastPrinted>2017-02-24T14:35:59Z</cp:lastPrinted>
  <dcterms:created xsi:type="dcterms:W3CDTF">2015-10-29T09:08:29Z</dcterms:created>
  <dcterms:modified xsi:type="dcterms:W3CDTF">2017-11-27T14:18:54Z</dcterms:modified>
</cp:coreProperties>
</file>